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45"/>
  </p:notesMasterIdLst>
  <p:handoutMasterIdLst>
    <p:handoutMasterId r:id="rId46"/>
  </p:handoutMasterIdLst>
  <p:sldIdLst>
    <p:sldId id="386" r:id="rId2"/>
    <p:sldId id="394" r:id="rId3"/>
    <p:sldId id="395" r:id="rId4"/>
    <p:sldId id="405" r:id="rId5"/>
    <p:sldId id="407" r:id="rId6"/>
    <p:sldId id="410" r:id="rId7"/>
    <p:sldId id="411" r:id="rId8"/>
    <p:sldId id="450" r:id="rId9"/>
    <p:sldId id="412" r:id="rId10"/>
    <p:sldId id="413" r:id="rId11"/>
    <p:sldId id="498" r:id="rId12"/>
    <p:sldId id="519" r:id="rId13"/>
    <p:sldId id="499" r:id="rId14"/>
    <p:sldId id="500" r:id="rId15"/>
    <p:sldId id="501" r:id="rId16"/>
    <p:sldId id="418" r:id="rId17"/>
    <p:sldId id="438" r:id="rId18"/>
    <p:sldId id="439" r:id="rId19"/>
    <p:sldId id="440" r:id="rId20"/>
    <p:sldId id="456" r:id="rId21"/>
    <p:sldId id="458" r:id="rId22"/>
    <p:sldId id="459" r:id="rId23"/>
    <p:sldId id="460" r:id="rId24"/>
    <p:sldId id="461" r:id="rId25"/>
    <p:sldId id="472" r:id="rId26"/>
    <p:sldId id="514" r:id="rId27"/>
    <p:sldId id="473" r:id="rId28"/>
    <p:sldId id="475" r:id="rId29"/>
    <p:sldId id="474" r:id="rId30"/>
    <p:sldId id="478" r:id="rId31"/>
    <p:sldId id="515" r:id="rId32"/>
    <p:sldId id="516" r:id="rId33"/>
    <p:sldId id="479" r:id="rId34"/>
    <p:sldId id="482" r:id="rId35"/>
    <p:sldId id="483" r:id="rId36"/>
    <p:sldId id="484" r:id="rId37"/>
    <p:sldId id="517" r:id="rId38"/>
    <p:sldId id="485" r:id="rId39"/>
    <p:sldId id="518" r:id="rId40"/>
    <p:sldId id="486" r:id="rId41"/>
    <p:sldId id="487" r:id="rId42"/>
    <p:sldId id="488" r:id="rId43"/>
    <p:sldId id="491" r:id="rId44"/>
  </p:sldIdLst>
  <p:sldSz cx="9144000" cy="6858000" type="screen4x3"/>
  <p:notesSz cx="6858000" cy="9144000"/>
  <p:custDataLst>
    <p:tags r:id="rId47"/>
  </p:custDataLst>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mn-cs"/>
      </a:defRPr>
    </a:lvl5pPr>
    <a:lvl6pPr marL="2286000" algn="l" defTabSz="457200" rtl="0" eaLnBrk="1" latinLnBrk="0" hangingPunct="1">
      <a:defRPr sz="2400" kern="1200">
        <a:solidFill>
          <a:schemeClr val="tx1"/>
        </a:solidFill>
        <a:latin typeface="Arial" charset="0"/>
        <a:ea typeface="ＭＳ Ｐゴシック" charset="0"/>
        <a:cs typeface="+mn-cs"/>
      </a:defRPr>
    </a:lvl6pPr>
    <a:lvl7pPr marL="2743200" algn="l" defTabSz="457200" rtl="0" eaLnBrk="1" latinLnBrk="0" hangingPunct="1">
      <a:defRPr sz="2400" kern="1200">
        <a:solidFill>
          <a:schemeClr val="tx1"/>
        </a:solidFill>
        <a:latin typeface="Arial" charset="0"/>
        <a:ea typeface="ＭＳ Ｐゴシック" charset="0"/>
        <a:cs typeface="+mn-cs"/>
      </a:defRPr>
    </a:lvl7pPr>
    <a:lvl8pPr marL="3200400" algn="l" defTabSz="457200" rtl="0" eaLnBrk="1" latinLnBrk="0" hangingPunct="1">
      <a:defRPr sz="2400" kern="1200">
        <a:solidFill>
          <a:schemeClr val="tx1"/>
        </a:solidFill>
        <a:latin typeface="Arial" charset="0"/>
        <a:ea typeface="ＭＳ Ｐゴシック" charset="0"/>
        <a:cs typeface="+mn-cs"/>
      </a:defRPr>
    </a:lvl8pPr>
    <a:lvl9pPr marL="3657600" algn="l" defTabSz="457200" rtl="0" eaLnBrk="1" latinLnBrk="0" hangingPunct="1">
      <a:defRPr sz="2400"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orient="horz" pos="4032">
          <p15:clr>
            <a:srgbClr val="A4A3A4"/>
          </p15:clr>
        </p15:guide>
        <p15:guide id="3" pos="288">
          <p15:clr>
            <a:srgbClr val="A4A3A4"/>
          </p15:clr>
        </p15:guide>
        <p15:guide id="4"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4499"/>
    <a:srgbClr val="F44311"/>
    <a:srgbClr val="0063B1"/>
    <a:srgbClr val="232E5B"/>
    <a:srgbClr val="0064B2"/>
    <a:srgbClr val="000000"/>
    <a:srgbClr val="E5B73D"/>
    <a:srgbClr val="CD0044"/>
    <a:srgbClr val="4D92BC"/>
    <a:srgbClr val="6A733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11" autoAdjust="0"/>
    <p:restoredTop sz="95825" autoAdjust="0"/>
  </p:normalViewPr>
  <p:slideViewPr>
    <p:cSldViewPr snapToGrid="0">
      <p:cViewPr varScale="1">
        <p:scale>
          <a:sx n="177" d="100"/>
          <a:sy n="177" d="100"/>
        </p:scale>
        <p:origin x="2592" y="184"/>
      </p:cViewPr>
      <p:guideLst>
        <p:guide orient="horz" pos="2160"/>
        <p:guide orient="horz" pos="4032"/>
        <p:guide pos="288"/>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4" d="100"/>
          <a:sy n="114" d="100"/>
        </p:scale>
        <p:origin x="-504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tags" Target="tags/tag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FCAE23-4D2E-2F4E-8AF9-A93C6DBEAC74}" type="datetimeFigureOut">
              <a:rPr lang="en-US" smtClean="0"/>
              <a:t>1/18/18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2E44CFC-8BF9-2C4E-9289-81FEC5A72F21}" type="slidenum">
              <a:rPr lang="en-US" smtClean="0"/>
              <a:t>‹#›</a:t>
            </a:fld>
            <a:endParaRPr lang="en-US" dirty="0"/>
          </a:p>
        </p:txBody>
      </p:sp>
    </p:spTree>
    <p:extLst>
      <p:ext uri="{BB962C8B-B14F-4D97-AF65-F5344CB8AC3E}">
        <p14:creationId xmlns:p14="http://schemas.microsoft.com/office/powerpoint/2010/main" val="1393750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dirty="0"/>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dirty="0"/>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dirty="0"/>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69116663-B372-3E48-9F73-B21AA219DBD6}" type="slidenum">
              <a:rPr lang="en-US"/>
              <a:pPr/>
              <a:t>‹#›</a:t>
            </a:fld>
            <a:endParaRPr lang="en-US" dirty="0"/>
          </a:p>
        </p:txBody>
      </p:sp>
    </p:spTree>
    <p:extLst>
      <p:ext uri="{BB962C8B-B14F-4D97-AF65-F5344CB8AC3E}">
        <p14:creationId xmlns:p14="http://schemas.microsoft.com/office/powerpoint/2010/main" val="3496497741"/>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charset="0"/>
        <a:cs typeface="+mn-cs"/>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FE69F1-2C49-8541-A1A5-EFBA37142D8A}" type="slidenum">
              <a:rPr lang="en-US"/>
              <a:pPr/>
              <a:t>1</a:t>
            </a:fld>
            <a:endParaRPr lang="en-US" dirty="0"/>
          </a:p>
        </p:txBody>
      </p:sp>
      <p:sp>
        <p:nvSpPr>
          <p:cNvPr id="1423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4233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48848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FE69F1-2C49-8541-A1A5-EFBA37142D8A}" type="slidenum">
              <a:rPr lang="en-US"/>
              <a:pPr/>
              <a:t>20</a:t>
            </a:fld>
            <a:endParaRPr lang="en-US" dirty="0"/>
          </a:p>
        </p:txBody>
      </p:sp>
      <p:sp>
        <p:nvSpPr>
          <p:cNvPr id="1423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4233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04627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0ADDB1-A79E-ED48-B3D7-A56DD4EA92B5}" type="slidenum">
              <a:rPr lang="en-US"/>
              <a:pPr/>
              <a:t>37</a:t>
            </a:fld>
            <a:endParaRPr lang="en-US" dirty="0"/>
          </a:p>
        </p:txBody>
      </p:sp>
      <p:sp>
        <p:nvSpPr>
          <p:cNvPr id="67277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6727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dirty="0"/>
              <a:t>Figure </a:t>
            </a:r>
            <a:r>
              <a:rPr lang="en-US" dirty="0" smtClean="0"/>
              <a:t>34.18a</a:t>
            </a:r>
            <a:endParaRPr lang="en-US" dirty="0"/>
          </a:p>
        </p:txBody>
      </p:sp>
    </p:spTree>
    <p:extLst>
      <p:ext uri="{BB962C8B-B14F-4D97-AF65-F5344CB8AC3E}">
        <p14:creationId xmlns:p14="http://schemas.microsoft.com/office/powerpoint/2010/main" val="1467973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098" name="Rectangle 2"/>
          <p:cNvSpPr>
            <a:spLocks noGrp="1" noChangeArrowheads="1"/>
          </p:cNvSpPr>
          <p:nvPr>
            <p:ph type="ctrTitle" hasCustomPrompt="1"/>
          </p:nvPr>
        </p:nvSpPr>
        <p:spPr>
          <a:xfrm>
            <a:off x="365126" y="3124200"/>
            <a:ext cx="3768147" cy="1077218"/>
          </a:xfrm>
          <a:extLst>
            <a:ext uri="{909E8E84-426E-40dd-AFC4-6F175D3DCCD1}">
              <a14:hiddenFill xmlns="" xmlns:a14="http://schemas.microsoft.com/office/drawing/2010/main">
                <a:solidFill>
                  <a:schemeClr val="accent1"/>
                </a:solidFill>
              </a14:hiddenFill>
            </a:ext>
          </a:extLst>
        </p:spPr>
        <p:txBody>
          <a:bodyPr lIns="91440"/>
          <a:lstStyle>
            <a:lvl1pPr>
              <a:defRPr>
                <a:solidFill>
                  <a:srgbClr val="F44311"/>
                </a:solidFill>
              </a:defRPr>
            </a:lvl1pPr>
          </a:lstStyle>
          <a:p>
            <a:pPr lvl="0"/>
            <a:r>
              <a:rPr lang="en-US" noProof="0" dirty="0" smtClean="0"/>
              <a:t>Click to edit</a:t>
            </a:r>
            <a:br>
              <a:rPr lang="en-US" noProof="0" dirty="0" smtClean="0"/>
            </a:br>
            <a:r>
              <a:rPr lang="en-US" noProof="0" dirty="0" smtClean="0"/>
              <a:t>Master title style</a:t>
            </a:r>
          </a:p>
        </p:txBody>
      </p:sp>
      <p:sp>
        <p:nvSpPr>
          <p:cNvPr id="4099" name="Rectangle 3"/>
          <p:cNvSpPr>
            <a:spLocks noGrp="1" noChangeArrowheads="1"/>
          </p:cNvSpPr>
          <p:nvPr>
            <p:ph type="subTitle" idx="1"/>
          </p:nvPr>
        </p:nvSpPr>
        <p:spPr>
          <a:xfrm>
            <a:off x="365125" y="4860925"/>
            <a:ext cx="6569075" cy="400110"/>
          </a:xfrm>
        </p:spPr>
        <p:txBody>
          <a:bodyPr>
            <a:spAutoFit/>
          </a:bodyPr>
          <a:lstStyle>
            <a:lvl1pPr marL="0" indent="0">
              <a:buFontTx/>
              <a:buNone/>
              <a:defRPr sz="2000" baseline="0">
                <a:solidFill>
                  <a:srgbClr val="F44311"/>
                </a:solidFill>
              </a:defRPr>
            </a:lvl1pPr>
          </a:lstStyle>
          <a:p>
            <a:pPr lvl="0"/>
            <a:endParaRPr lang="en-US" noProof="0" dirty="0" smtClean="0"/>
          </a:p>
        </p:txBody>
      </p:sp>
      <p:sp>
        <p:nvSpPr>
          <p:cNvPr id="4101" name="Rectangle 5"/>
          <p:cNvSpPr>
            <a:spLocks noChangeArrowheads="1"/>
          </p:cNvSpPr>
          <p:nvPr/>
        </p:nvSpPr>
        <p:spPr bwMode="auto">
          <a:xfrm>
            <a:off x="-6350" y="0"/>
            <a:ext cx="9162288" cy="609600"/>
          </a:xfrm>
          <a:prstGeom prst="rect">
            <a:avLst/>
          </a:prstGeom>
          <a:solidFill>
            <a:srgbClr val="2E4499"/>
          </a:solidFill>
          <a:ln>
            <a:noFill/>
          </a:ln>
          <a:effectLst/>
          <a:extLst/>
        </p:spPr>
        <p:txBody>
          <a:bodyPr wrap="none" anchor="ctr"/>
          <a:lstStyle/>
          <a:p>
            <a:pPr algn="ctr"/>
            <a:endParaRPr lang="en-US" dirty="0">
              <a:solidFill>
                <a:schemeClr val="accent1"/>
              </a:solidFill>
            </a:endParaRPr>
          </a:p>
        </p:txBody>
      </p:sp>
      <p:sp>
        <p:nvSpPr>
          <p:cNvPr id="4102" name="Text Box 6"/>
          <p:cNvSpPr txBox="1">
            <a:spLocks noChangeArrowheads="1"/>
          </p:cNvSpPr>
          <p:nvPr/>
        </p:nvSpPr>
        <p:spPr bwMode="auto">
          <a:xfrm>
            <a:off x="365125" y="44450"/>
            <a:ext cx="800100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pPr>
            <a:r>
              <a:rPr lang="en-US" sz="2800" dirty="0" smtClean="0">
                <a:solidFill>
                  <a:schemeClr val="bg1"/>
                </a:solidFill>
              </a:rPr>
              <a:t>Lecture Outline</a:t>
            </a:r>
            <a:endParaRPr lang="en-US" sz="2800" dirty="0">
              <a:solidFill>
                <a:schemeClr val="bg1"/>
              </a:solidFill>
            </a:endParaRPr>
          </a:p>
        </p:txBody>
      </p:sp>
      <p:sp>
        <p:nvSpPr>
          <p:cNvPr id="4113" name="Rectangle 17"/>
          <p:cNvSpPr>
            <a:spLocks noGrp="1" noChangeArrowheads="1"/>
          </p:cNvSpPr>
          <p:nvPr>
            <p:ph type="ftr" sz="quarter" idx="3"/>
          </p:nvPr>
        </p:nvSpPr>
        <p:spPr/>
        <p:txBody>
          <a:bodyPr/>
          <a:lstStyle>
            <a:lvl1pPr>
              <a:defRPr/>
            </a:lvl1pPr>
          </a:lstStyle>
          <a:p>
            <a:r>
              <a:rPr lang="en-GB" dirty="0" smtClean="0"/>
              <a:t>© 2015 Pearson Education, Inc.</a:t>
            </a:r>
            <a:endParaRPr lang="en-GB" dirty="0"/>
          </a:p>
        </p:txBody>
      </p:sp>
      <p:pic>
        <p:nvPicPr>
          <p:cNvPr id="9" name="Picture 8" descr="HEWI9107_12_eca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57675" y="602537"/>
            <a:ext cx="4886325" cy="6254496"/>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3"/>
          <p:cNvSpPr>
            <a:spLocks noGrp="1"/>
          </p:cNvSpPr>
          <p:nvPr>
            <p:ph type="ftr" sz="quarter" idx="10"/>
          </p:nvPr>
        </p:nvSpPr>
        <p:spPr/>
        <p:txBody>
          <a:bodyPr/>
          <a:lstStyle>
            <a:lvl1pPr>
              <a:defRPr/>
            </a:lvl1pPr>
          </a:lstStyle>
          <a:p>
            <a:r>
              <a:rPr lang="en-GB" dirty="0" smtClean="0"/>
              <a:t>© 2015 Pearson Education, Inc.</a:t>
            </a:r>
            <a:endParaRPr lang="en-GB" dirty="0"/>
          </a:p>
        </p:txBody>
      </p:sp>
    </p:spTree>
    <p:extLst>
      <p:ext uri="{BB962C8B-B14F-4D97-AF65-F5344CB8AC3E}">
        <p14:creationId xmlns:p14="http://schemas.microsoft.com/office/powerpoint/2010/main" val="3070372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65125" y="1463040"/>
            <a:ext cx="4038600" cy="5106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56125" y="1463040"/>
            <a:ext cx="4038600" cy="5106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r>
              <a:rPr lang="en-GB" dirty="0" smtClean="0"/>
              <a:t>© 2015 Pearson Education, Inc.</a:t>
            </a:r>
            <a:endParaRPr lang="en-GB" dirty="0"/>
          </a:p>
        </p:txBody>
      </p:sp>
    </p:spTree>
    <p:extLst>
      <p:ext uri="{BB962C8B-B14F-4D97-AF65-F5344CB8AC3E}">
        <p14:creationId xmlns:p14="http://schemas.microsoft.com/office/powerpoint/2010/main" val="1571907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r>
              <a:rPr lang="en-US" dirty="0" smtClean="0"/>
              <a:t>© 2015 Pearson Education, Inc.</a:t>
            </a:r>
            <a:endParaRPr lang="en-US" dirty="0"/>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4D5BCDE4-2888-8547-8C78-57D79B1356D8}" type="slidenum">
              <a:rPr lang="en-US"/>
              <a:pPr/>
              <a:t>‹#›</a:t>
            </a:fld>
            <a:endParaRPr lang="en-US" dirty="0"/>
          </a:p>
        </p:txBody>
      </p:sp>
    </p:spTree>
    <p:extLst>
      <p:ext uri="{BB962C8B-B14F-4D97-AF65-F5344CB8AC3E}">
        <p14:creationId xmlns:p14="http://schemas.microsoft.com/office/powerpoint/2010/main" val="7894813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6350" y="0"/>
            <a:ext cx="9162288" cy="609600"/>
          </a:xfrm>
          <a:prstGeom prst="rect">
            <a:avLst/>
          </a:prstGeom>
          <a:solidFill>
            <a:srgbClr val="2E4499"/>
          </a:solidFill>
          <a:ln>
            <a:noFill/>
          </a:ln>
          <a:effectLst/>
          <a:extLst/>
        </p:spPr>
        <p:txBody>
          <a:bodyPr wrap="none" anchor="ctr"/>
          <a:lstStyle/>
          <a:p>
            <a:pPr algn="ctr"/>
            <a:endParaRPr lang="en-US" dirty="0">
              <a:solidFill>
                <a:schemeClr val="accent1"/>
              </a:solidFill>
            </a:endParaRPr>
          </a:p>
        </p:txBody>
      </p:sp>
      <p:sp>
        <p:nvSpPr>
          <p:cNvPr id="3075" name="Rectangle 3"/>
          <p:cNvSpPr>
            <a:spLocks noGrp="1" noChangeArrowheads="1"/>
          </p:cNvSpPr>
          <p:nvPr>
            <p:ph type="title"/>
          </p:nvPr>
        </p:nvSpPr>
        <p:spPr bwMode="auto">
          <a:xfrm>
            <a:off x="0" y="614908"/>
            <a:ext cx="9144000" cy="579438"/>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333399"/>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457200" tIns="45720" rIns="91440" bIns="45720" numCol="1" anchor="t" anchorCtr="0" compatLnSpc="1">
            <a:prstTxWarp prst="textNoShape">
              <a:avLst/>
            </a:prstTxWarp>
            <a:spAutoFit/>
          </a:bodyPr>
          <a:lstStyle/>
          <a:p>
            <a:pPr lvl="0"/>
            <a:r>
              <a:rPr lang="en-US" dirty="0"/>
              <a:t>Click to edit Master title style</a:t>
            </a:r>
          </a:p>
        </p:txBody>
      </p:sp>
      <p:sp>
        <p:nvSpPr>
          <p:cNvPr id="3076" name="Rectangle 4"/>
          <p:cNvSpPr>
            <a:spLocks noGrp="1" noChangeArrowheads="1"/>
          </p:cNvSpPr>
          <p:nvPr>
            <p:ph type="body" idx="1"/>
          </p:nvPr>
        </p:nvSpPr>
        <p:spPr bwMode="auto">
          <a:xfrm>
            <a:off x="365125" y="1957254"/>
            <a:ext cx="8229600" cy="4653915"/>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91" name="Rectangle 19"/>
          <p:cNvSpPr>
            <a:spLocks noGrp="1" noChangeArrowheads="1"/>
          </p:cNvSpPr>
          <p:nvPr>
            <p:ph type="ftr" sz="quarter" idx="3"/>
          </p:nvPr>
        </p:nvSpPr>
        <p:spPr bwMode="gray">
          <a:xfrm>
            <a:off x="87313" y="6613525"/>
            <a:ext cx="5399087" cy="179388"/>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t" anchorCtr="0" compatLnSpc="1">
            <a:prstTxWarp prst="textNoShape">
              <a:avLst/>
            </a:prstTxWarp>
          </a:bodyPr>
          <a:lstStyle>
            <a:lvl1pPr eaLnBrk="1" hangingPunct="1">
              <a:defRPr sz="900">
                <a:cs typeface="+mj-cs"/>
              </a:defRPr>
            </a:lvl1pPr>
          </a:lstStyle>
          <a:p>
            <a:r>
              <a:rPr lang="en-GB" dirty="0" smtClean="0"/>
              <a:t>© 2015 Pearson Education, Inc.</a:t>
            </a:r>
            <a:endParaRPr lang="en-GB"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54" r:id="rId4"/>
  </p:sldLayoutIdLst>
  <p:hf sldNum="0" hdr="0" dt="0"/>
  <p:txStyles>
    <p:titleStyle>
      <a:lvl1pPr algn="l" rtl="0" fontAlgn="base">
        <a:spcBef>
          <a:spcPct val="50000"/>
        </a:spcBef>
        <a:spcAft>
          <a:spcPct val="0"/>
        </a:spcAft>
        <a:defRPr sz="3200" b="1">
          <a:solidFill>
            <a:srgbClr val="2E4499"/>
          </a:solidFill>
          <a:latin typeface="+mj-lt"/>
          <a:ea typeface="+mj-ea"/>
          <a:cs typeface="+mj-cs"/>
        </a:defRPr>
      </a:lvl1pPr>
      <a:lvl2pPr algn="l" rtl="0" fontAlgn="base">
        <a:spcBef>
          <a:spcPct val="50000"/>
        </a:spcBef>
        <a:spcAft>
          <a:spcPct val="0"/>
        </a:spcAft>
        <a:defRPr sz="3200" b="1">
          <a:solidFill>
            <a:srgbClr val="BE58A1"/>
          </a:solidFill>
          <a:latin typeface="Arial" charset="0"/>
          <a:ea typeface="ＭＳ Ｐゴシック" charset="0"/>
          <a:cs typeface="Arial" charset="0"/>
        </a:defRPr>
      </a:lvl2pPr>
      <a:lvl3pPr algn="l" rtl="0" fontAlgn="base">
        <a:spcBef>
          <a:spcPct val="50000"/>
        </a:spcBef>
        <a:spcAft>
          <a:spcPct val="0"/>
        </a:spcAft>
        <a:defRPr sz="3200" b="1">
          <a:solidFill>
            <a:srgbClr val="BE58A1"/>
          </a:solidFill>
          <a:latin typeface="Arial" charset="0"/>
          <a:ea typeface="ＭＳ Ｐゴシック" charset="0"/>
          <a:cs typeface="Arial" charset="0"/>
        </a:defRPr>
      </a:lvl3pPr>
      <a:lvl4pPr algn="l" rtl="0" fontAlgn="base">
        <a:spcBef>
          <a:spcPct val="50000"/>
        </a:spcBef>
        <a:spcAft>
          <a:spcPct val="0"/>
        </a:spcAft>
        <a:defRPr sz="3200" b="1">
          <a:solidFill>
            <a:srgbClr val="BE58A1"/>
          </a:solidFill>
          <a:latin typeface="Arial" charset="0"/>
          <a:ea typeface="ＭＳ Ｐゴシック" charset="0"/>
          <a:cs typeface="Arial" charset="0"/>
        </a:defRPr>
      </a:lvl4pPr>
      <a:lvl5pPr algn="l" rtl="0" fontAlgn="base">
        <a:spcBef>
          <a:spcPct val="50000"/>
        </a:spcBef>
        <a:spcAft>
          <a:spcPct val="0"/>
        </a:spcAft>
        <a:defRPr sz="3200" b="1">
          <a:solidFill>
            <a:srgbClr val="BE58A1"/>
          </a:solidFill>
          <a:latin typeface="Arial" charset="0"/>
          <a:ea typeface="ＭＳ Ｐゴシック" charset="0"/>
          <a:cs typeface="Arial" charset="0"/>
        </a:defRPr>
      </a:lvl5pPr>
      <a:lvl6pPr marL="457200" algn="l" rtl="0" fontAlgn="base">
        <a:spcBef>
          <a:spcPct val="50000"/>
        </a:spcBef>
        <a:spcAft>
          <a:spcPct val="0"/>
        </a:spcAft>
        <a:defRPr sz="3200" b="1">
          <a:solidFill>
            <a:srgbClr val="BE58A1"/>
          </a:solidFill>
          <a:latin typeface="Arial" charset="0"/>
          <a:ea typeface="ＭＳ Ｐゴシック" charset="0"/>
          <a:cs typeface="Arial" charset="0"/>
        </a:defRPr>
      </a:lvl6pPr>
      <a:lvl7pPr marL="914400" algn="l" rtl="0" fontAlgn="base">
        <a:spcBef>
          <a:spcPct val="50000"/>
        </a:spcBef>
        <a:spcAft>
          <a:spcPct val="0"/>
        </a:spcAft>
        <a:defRPr sz="3200" b="1">
          <a:solidFill>
            <a:srgbClr val="BE58A1"/>
          </a:solidFill>
          <a:latin typeface="Arial" charset="0"/>
          <a:ea typeface="ＭＳ Ｐゴシック" charset="0"/>
          <a:cs typeface="Arial" charset="0"/>
        </a:defRPr>
      </a:lvl7pPr>
      <a:lvl8pPr marL="1371600" algn="l" rtl="0" fontAlgn="base">
        <a:spcBef>
          <a:spcPct val="50000"/>
        </a:spcBef>
        <a:spcAft>
          <a:spcPct val="0"/>
        </a:spcAft>
        <a:defRPr sz="3200" b="1">
          <a:solidFill>
            <a:srgbClr val="BE58A1"/>
          </a:solidFill>
          <a:latin typeface="Arial" charset="0"/>
          <a:ea typeface="ＭＳ Ｐゴシック" charset="0"/>
          <a:cs typeface="Arial" charset="0"/>
        </a:defRPr>
      </a:lvl8pPr>
      <a:lvl9pPr marL="1828800" algn="l" rtl="0" fontAlgn="base">
        <a:spcBef>
          <a:spcPct val="50000"/>
        </a:spcBef>
        <a:spcAft>
          <a:spcPct val="0"/>
        </a:spcAft>
        <a:defRPr sz="3200" b="1">
          <a:solidFill>
            <a:srgbClr val="BE58A1"/>
          </a:solidFill>
          <a:latin typeface="Arial" charset="0"/>
          <a:ea typeface="ＭＳ Ｐゴシック" charset="0"/>
          <a:cs typeface="Arial" charset="0"/>
        </a:defRPr>
      </a:lvl9pPr>
    </p:titleStyle>
    <p:bodyStyle>
      <a:lvl1pPr marL="342900" indent="-342900" algn="l" rtl="0" fontAlgn="base">
        <a:spcBef>
          <a:spcPct val="20000"/>
        </a:spcBef>
        <a:spcAft>
          <a:spcPct val="0"/>
        </a:spcAft>
        <a:buClr>
          <a:srgbClr val="2E4499"/>
        </a:buClr>
        <a:buChar char="•"/>
        <a:defRPr sz="2800">
          <a:solidFill>
            <a:srgbClr val="000000"/>
          </a:solidFill>
          <a:latin typeface="+mn-lt"/>
          <a:ea typeface="+mn-ea"/>
          <a:cs typeface="+mn-cs"/>
        </a:defRPr>
      </a:lvl1pPr>
      <a:lvl2pPr marL="800100" indent="-342900" algn="l" rtl="0" fontAlgn="base">
        <a:spcBef>
          <a:spcPct val="20000"/>
        </a:spcBef>
        <a:spcAft>
          <a:spcPct val="0"/>
        </a:spcAft>
        <a:buClr>
          <a:srgbClr val="2E4499"/>
        </a:buClr>
        <a:buChar char="–"/>
        <a:tabLst/>
        <a:defRPr sz="2800">
          <a:solidFill>
            <a:srgbClr val="000000"/>
          </a:solidFill>
          <a:latin typeface="+mn-lt"/>
          <a:ea typeface="+mn-ea"/>
        </a:defRPr>
      </a:lvl2pPr>
      <a:lvl3pPr marL="1143000" indent="-228600" algn="l" rtl="0" fontAlgn="base">
        <a:spcBef>
          <a:spcPct val="20000"/>
        </a:spcBef>
        <a:spcAft>
          <a:spcPct val="0"/>
        </a:spcAft>
        <a:buClr>
          <a:srgbClr val="2E4499"/>
        </a:buClr>
        <a:buChar char="•"/>
        <a:defRPr sz="2400">
          <a:solidFill>
            <a:srgbClr val="000000"/>
          </a:solidFill>
          <a:latin typeface="+mn-lt"/>
          <a:ea typeface="+mn-ea"/>
        </a:defRPr>
      </a:lvl3pPr>
      <a:lvl4pPr marL="1600200" indent="-228600" algn="l" rtl="0" fontAlgn="base">
        <a:spcBef>
          <a:spcPct val="20000"/>
        </a:spcBef>
        <a:spcAft>
          <a:spcPct val="0"/>
        </a:spcAft>
        <a:buClr>
          <a:srgbClr val="2E4499"/>
        </a:buClr>
        <a:buChar char="–"/>
        <a:defRPr sz="2000">
          <a:solidFill>
            <a:srgbClr val="000000"/>
          </a:solidFill>
          <a:latin typeface="+mn-lt"/>
          <a:ea typeface="+mn-ea"/>
        </a:defRPr>
      </a:lvl4pPr>
      <a:lvl5pPr marL="2057400" indent="-228600" algn="l" rtl="0" fontAlgn="base">
        <a:spcBef>
          <a:spcPct val="20000"/>
        </a:spcBef>
        <a:spcAft>
          <a:spcPct val="0"/>
        </a:spcAft>
        <a:buClr>
          <a:srgbClr val="2E4499"/>
        </a:buClr>
        <a:buChar char="»"/>
        <a:defRPr sz="2000">
          <a:solidFill>
            <a:srgbClr val="000000"/>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2.emf"/><Relationship Id="rId5" Type="http://schemas.openxmlformats.org/officeDocument/2006/relationships/image" Target="../media/image13.jp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 Id="rId3" Type="http://schemas.openxmlformats.org/officeDocument/2006/relationships/image" Target="../media/image2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1" name="Rectangle 43"/>
          <p:cNvSpPr>
            <a:spLocks noGrp="1" noChangeArrowheads="1"/>
          </p:cNvSpPr>
          <p:nvPr>
            <p:ph type="ctrTitle"/>
          </p:nvPr>
        </p:nvSpPr>
        <p:spPr>
          <a:xfrm>
            <a:off x="365125" y="2612385"/>
            <a:ext cx="3418599" cy="2554545"/>
          </a:xfrm>
        </p:spPr>
        <p:txBody>
          <a:bodyPr/>
          <a:lstStyle/>
          <a:p>
            <a:r>
              <a:rPr lang="en-US" dirty="0" smtClean="0"/>
              <a:t/>
            </a:r>
            <a:br>
              <a:rPr lang="en-US" dirty="0" smtClean="0"/>
            </a:br>
            <a:r>
              <a:rPr lang="en-US" dirty="0" smtClean="0"/>
              <a:t>The Atomic Nucleus and Radioactivity</a:t>
            </a:r>
            <a:r>
              <a:rPr lang="en-US" dirty="0"/>
              <a:t/>
            </a:r>
            <a:br>
              <a:rPr lang="en-US" dirty="0"/>
            </a:br>
            <a:endParaRPr lang="en-US" dirty="0"/>
          </a:p>
        </p:txBody>
      </p:sp>
      <p:sp>
        <p:nvSpPr>
          <p:cNvPr id="5" name="Rectangle 17"/>
          <p:cNvSpPr>
            <a:spLocks noGrp="1" noChangeArrowheads="1"/>
          </p:cNvSpPr>
          <p:nvPr>
            <p:ph type="ftr" sz="quarter" idx="3"/>
          </p:nvPr>
        </p:nvSpPr>
        <p:spPr/>
        <p:txBody>
          <a:bodyPr/>
          <a:lstStyle/>
          <a:p>
            <a:r>
              <a:rPr lang="en-GB" dirty="0" smtClean="0"/>
              <a:t>© 2015 Pearson Education, Inc.</a:t>
            </a:r>
            <a:endParaRPr lang="en-GB" dirty="0"/>
          </a:p>
        </p:txBody>
      </p:sp>
      <p:sp>
        <p:nvSpPr>
          <p:cNvPr id="2061" name="Rectangle 13"/>
          <p:cNvSpPr>
            <a:spLocks noChangeArrowheads="1"/>
          </p:cNvSpPr>
          <p:nvPr/>
        </p:nvSpPr>
        <p:spPr bwMode="auto">
          <a:xfrm>
            <a:off x="5394325" y="873125"/>
            <a:ext cx="1841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dirty="0"/>
          </a:p>
        </p:txBody>
      </p:sp>
    </p:spTree>
    <p:extLst>
      <p:ext uri="{BB962C8B-B14F-4D97-AF65-F5344CB8AC3E}">
        <p14:creationId xmlns:p14="http://schemas.microsoft.com/office/powerpoint/2010/main" val="15013435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r>
              <a:rPr lang="en-US" dirty="0" smtClean="0"/>
              <a:t>The Atomic Nucleus and the Strong Force</a:t>
            </a:r>
            <a:endParaRPr lang="en-US" dirty="0"/>
          </a:p>
        </p:txBody>
      </p:sp>
      <p:sp>
        <p:nvSpPr>
          <p:cNvPr id="41988" name="Rectangle 3"/>
          <p:cNvSpPr>
            <a:spLocks noGrp="1" noChangeArrowheads="1"/>
          </p:cNvSpPr>
          <p:nvPr>
            <p:ph idx="1"/>
          </p:nvPr>
        </p:nvSpPr>
        <p:spPr/>
        <p:txBody>
          <a:bodyPr/>
          <a:lstStyle/>
          <a:p>
            <a:r>
              <a:rPr lang="en-US" dirty="0" smtClean="0"/>
              <a:t>Alpha emission</a:t>
            </a:r>
          </a:p>
        </p:txBody>
      </p:sp>
      <p:sp>
        <p:nvSpPr>
          <p:cNvPr id="4" name="Footer Placeholder 3"/>
          <p:cNvSpPr>
            <a:spLocks noGrp="1"/>
          </p:cNvSpPr>
          <p:nvPr>
            <p:ph type="ftr" sz="quarter" idx="10"/>
          </p:nvPr>
        </p:nvSpPr>
        <p:spPr/>
        <p:txBody>
          <a:bodyPr/>
          <a:lstStyle/>
          <a:p>
            <a:r>
              <a:rPr lang="en-GB" dirty="0" smtClean="0"/>
              <a:t>© 2015 Pearson Education, Inc.</a:t>
            </a:r>
            <a:endParaRPr lang="en-GB" dirty="0"/>
          </a:p>
        </p:txBody>
      </p:sp>
      <p:pic>
        <p:nvPicPr>
          <p:cNvPr id="5" name="Picture 4" descr="33_15_FigureB.jpg"/>
          <p:cNvPicPr>
            <a:picLocks noChangeAspect="1"/>
          </p:cNvPicPr>
          <p:nvPr/>
        </p:nvPicPr>
        <p:blipFill rotWithShape="1">
          <a:blip r:embed="rId2">
            <a:extLst>
              <a:ext uri="{28A0092B-C50C-407E-A947-70E740481C1C}">
                <a14:useLocalDpi xmlns:a14="http://schemas.microsoft.com/office/drawing/2010/main" val="0"/>
              </a:ext>
            </a:extLst>
          </a:blip>
          <a:srcRect b="3813"/>
          <a:stretch/>
        </p:blipFill>
        <p:spPr>
          <a:xfrm>
            <a:off x="915430" y="2533976"/>
            <a:ext cx="7303996" cy="3983292"/>
          </a:xfrm>
          <a:prstGeom prst="rect">
            <a:avLst/>
          </a:prstGeom>
        </p:spPr>
      </p:pic>
    </p:spTree>
    <p:extLst>
      <p:ext uri="{BB962C8B-B14F-4D97-AF65-F5344CB8AC3E}">
        <p14:creationId xmlns:p14="http://schemas.microsoft.com/office/powerpoint/2010/main" val="15795614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smtClean="0"/>
              <a:t>Transmutation of the Elements</a:t>
            </a:r>
            <a:endParaRPr lang="en-US" dirty="0"/>
          </a:p>
        </p:txBody>
      </p:sp>
      <p:sp>
        <p:nvSpPr>
          <p:cNvPr id="64515" name="Rectangle 3"/>
          <p:cNvSpPr>
            <a:spLocks noGrp="1" noChangeArrowheads="1"/>
          </p:cNvSpPr>
          <p:nvPr>
            <p:ph idx="1"/>
          </p:nvPr>
        </p:nvSpPr>
        <p:spPr/>
        <p:txBody>
          <a:bodyPr/>
          <a:lstStyle/>
          <a:p>
            <a:r>
              <a:rPr lang="en-US" dirty="0" smtClean="0"/>
              <a:t>With alpha or beta particle, a different element is formed. This is transmutation, which occurs in natural events and is also initiated artificially in the laboratory.</a:t>
            </a:r>
          </a:p>
          <a:p>
            <a:pPr marL="0" indent="0">
              <a:buNone/>
            </a:pPr>
            <a:endParaRPr lang="en-US" dirty="0" smtClean="0"/>
          </a:p>
          <a:p>
            <a:pPr marL="0" indent="0">
              <a:buNone/>
            </a:pPr>
            <a:endParaRPr lang="en-US" dirty="0" smtClean="0"/>
          </a:p>
          <a:p>
            <a:pPr marL="0" indent="0">
              <a:buNone/>
            </a:pPr>
            <a:endParaRPr lang="en-US" dirty="0"/>
          </a:p>
          <a:p>
            <a:pPr marL="0" indent="0">
              <a:lnSpc>
                <a:spcPct val="70000"/>
              </a:lnSpc>
              <a:buNone/>
            </a:pPr>
            <a:endParaRPr lang="en-US" dirty="0" smtClean="0"/>
          </a:p>
          <a:p>
            <a:r>
              <a:rPr lang="en-US" dirty="0" smtClean="0"/>
              <a:t>Uranium naturally transmutes to thorium when an alpha particle is emitted. Energy is released</a:t>
            </a:r>
            <a:endParaRPr lang="en-US" dirty="0"/>
          </a:p>
        </p:txBody>
      </p:sp>
      <p:sp>
        <p:nvSpPr>
          <p:cNvPr id="4" name="Footer Placeholder 3"/>
          <p:cNvSpPr>
            <a:spLocks noGrp="1"/>
          </p:cNvSpPr>
          <p:nvPr>
            <p:ph type="ftr" sz="quarter" idx="10"/>
          </p:nvPr>
        </p:nvSpPr>
        <p:spPr/>
        <p:txBody>
          <a:bodyPr/>
          <a:lstStyle/>
          <a:p>
            <a:r>
              <a:rPr lang="en-GB" dirty="0" smtClean="0"/>
              <a:t>© 2015 Pearson Education, Inc.</a:t>
            </a:r>
            <a:endParaRPr lang="en-GB" dirty="0"/>
          </a:p>
        </p:txBody>
      </p:sp>
      <p:pic>
        <p:nvPicPr>
          <p:cNvPr id="5" name="Picture 4" descr="33_Pg628_UnFigure.jpg"/>
          <p:cNvPicPr>
            <a:picLocks noChangeAspect="1"/>
          </p:cNvPicPr>
          <p:nvPr/>
        </p:nvPicPr>
        <p:blipFill rotWithShape="1">
          <a:blip r:embed="rId2">
            <a:extLst>
              <a:ext uri="{28A0092B-C50C-407E-A947-70E740481C1C}">
                <a14:useLocalDpi xmlns:a14="http://schemas.microsoft.com/office/drawing/2010/main" val="0"/>
              </a:ext>
            </a:extLst>
          </a:blip>
          <a:srcRect b="6064"/>
          <a:stretch/>
        </p:blipFill>
        <p:spPr>
          <a:xfrm>
            <a:off x="1774052" y="3783414"/>
            <a:ext cx="5586752" cy="1870830"/>
          </a:xfrm>
          <a:prstGeom prst="rect">
            <a:avLst/>
          </a:prstGeom>
        </p:spPr>
      </p:pic>
    </p:spTree>
    <p:extLst>
      <p:ext uri="{BB962C8B-B14F-4D97-AF65-F5344CB8AC3E}">
        <p14:creationId xmlns:p14="http://schemas.microsoft.com/office/powerpoint/2010/main" val="1445686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11_09_Figure.jpg"/>
          <p:cNvPicPr>
            <a:picLocks noChangeAspect="1"/>
          </p:cNvPicPr>
          <p:nvPr/>
        </p:nvPicPr>
        <p:blipFill rotWithShape="1">
          <a:blip r:embed="rId2">
            <a:extLst>
              <a:ext uri="{28A0092B-C50C-407E-A947-70E740481C1C}">
                <a14:useLocalDpi xmlns:a14="http://schemas.microsoft.com/office/drawing/2010/main" val="0"/>
              </a:ext>
            </a:extLst>
          </a:blip>
          <a:srcRect b="3359"/>
          <a:stretch/>
        </p:blipFill>
        <p:spPr>
          <a:xfrm>
            <a:off x="266700" y="1195116"/>
            <a:ext cx="8601456" cy="5349240"/>
          </a:xfrm>
          <a:prstGeom prst="rect">
            <a:avLst/>
          </a:prstGeom>
        </p:spPr>
      </p:pic>
      <p:sp>
        <p:nvSpPr>
          <p:cNvPr id="791554" name="Rectangle 2"/>
          <p:cNvSpPr>
            <a:spLocks noGrp="1" noChangeArrowheads="1"/>
          </p:cNvSpPr>
          <p:nvPr>
            <p:ph type="title"/>
          </p:nvPr>
        </p:nvSpPr>
        <p:spPr/>
        <p:txBody>
          <a:bodyPr/>
          <a:lstStyle/>
          <a:p>
            <a:r>
              <a:rPr lang="en-US" dirty="0" smtClean="0"/>
              <a:t>Periodic Table of the Elements</a:t>
            </a:r>
            <a:endParaRPr lang="en-US" dirty="0"/>
          </a:p>
        </p:txBody>
      </p:sp>
      <p:sp>
        <p:nvSpPr>
          <p:cNvPr id="8" name="Footer Placeholder 7"/>
          <p:cNvSpPr>
            <a:spLocks noGrp="1"/>
          </p:cNvSpPr>
          <p:nvPr>
            <p:ph type="ftr" sz="quarter" idx="10"/>
          </p:nvPr>
        </p:nvSpPr>
        <p:spPr/>
        <p:txBody>
          <a:bodyPr/>
          <a:lstStyle/>
          <a:p>
            <a:r>
              <a:rPr lang="en-GB" smtClean="0"/>
              <a:t>© 2015 Pearson Education, Inc.</a:t>
            </a:r>
            <a:endParaRPr lang="en-GB"/>
          </a:p>
        </p:txBody>
      </p:sp>
      <p:cxnSp>
        <p:nvCxnSpPr>
          <p:cNvPr id="3" name="Straight Arrow Connector 2"/>
          <p:cNvCxnSpPr/>
          <p:nvPr/>
        </p:nvCxnSpPr>
        <p:spPr bwMode="auto">
          <a:xfrm flipV="1">
            <a:off x="1391096" y="1566144"/>
            <a:ext cx="382772" cy="318977"/>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 name="Straight Arrow Connector 6"/>
          <p:cNvCxnSpPr/>
          <p:nvPr/>
        </p:nvCxnSpPr>
        <p:spPr bwMode="auto">
          <a:xfrm flipV="1">
            <a:off x="1405875" y="2012813"/>
            <a:ext cx="382772" cy="318977"/>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p:cNvSpPr txBox="1"/>
          <p:nvPr/>
        </p:nvSpPr>
        <p:spPr>
          <a:xfrm>
            <a:off x="1811080" y="1366568"/>
            <a:ext cx="2332690" cy="307777"/>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1400" dirty="0" smtClean="0"/>
              <a:t>Atomic number – 4 protons</a:t>
            </a:r>
            <a:endParaRPr lang="en-US" sz="1400" dirty="0"/>
          </a:p>
        </p:txBody>
      </p:sp>
      <p:sp>
        <p:nvSpPr>
          <p:cNvPr id="9" name="TextBox 8"/>
          <p:cNvSpPr txBox="1"/>
          <p:nvPr/>
        </p:nvSpPr>
        <p:spPr>
          <a:xfrm>
            <a:off x="1798676" y="1864525"/>
            <a:ext cx="3853940" cy="307777"/>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1400" dirty="0" smtClean="0"/>
              <a:t>Atomic mass – 9.012 = 4 protons + 5 neutrons</a:t>
            </a:r>
            <a:endParaRPr lang="en-US" sz="1400" dirty="0"/>
          </a:p>
        </p:txBody>
      </p:sp>
    </p:spTree>
    <p:extLst>
      <p:ext uri="{BB962C8B-B14F-4D97-AF65-F5344CB8AC3E}">
        <p14:creationId xmlns:p14="http://schemas.microsoft.com/office/powerpoint/2010/main" val="566110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smtClean="0"/>
              <a:t>Transmutation of the Elements</a:t>
            </a:r>
            <a:endParaRPr lang="en-US" dirty="0"/>
          </a:p>
        </p:txBody>
      </p:sp>
      <p:sp>
        <p:nvSpPr>
          <p:cNvPr id="64515" name="Rectangle 3"/>
          <p:cNvSpPr>
            <a:spLocks noGrp="1" noChangeArrowheads="1"/>
          </p:cNvSpPr>
          <p:nvPr>
            <p:ph idx="1"/>
          </p:nvPr>
        </p:nvSpPr>
        <p:spPr/>
        <p:txBody>
          <a:bodyPr/>
          <a:lstStyle/>
          <a:p>
            <a:r>
              <a:rPr lang="en-US" dirty="0" smtClean="0"/>
              <a:t>With alpha or beta particle, a different element is formed. This is transmutation, which occurs in natural events and is also initiated artificially in the laboratory.</a:t>
            </a:r>
          </a:p>
          <a:p>
            <a:pPr marL="0" indent="0">
              <a:buNone/>
            </a:pPr>
            <a:endParaRPr lang="en-US" dirty="0" smtClean="0"/>
          </a:p>
          <a:p>
            <a:pPr marL="0" indent="0">
              <a:buNone/>
            </a:pPr>
            <a:endParaRPr lang="en-US" dirty="0" smtClean="0"/>
          </a:p>
          <a:p>
            <a:pPr marL="0" indent="0">
              <a:buNone/>
            </a:pPr>
            <a:endParaRPr lang="en-US" dirty="0"/>
          </a:p>
          <a:p>
            <a:pPr marL="0" indent="0">
              <a:lnSpc>
                <a:spcPct val="70000"/>
              </a:lnSpc>
              <a:buNone/>
            </a:pPr>
            <a:endParaRPr lang="en-US" dirty="0" smtClean="0"/>
          </a:p>
          <a:p>
            <a:r>
              <a:rPr lang="en-US" dirty="0" smtClean="0"/>
              <a:t>Uranium naturally transmutes to thorium when an alpha particle is emitted. Energy is released</a:t>
            </a:r>
            <a:endParaRPr lang="en-US" dirty="0"/>
          </a:p>
        </p:txBody>
      </p:sp>
      <p:sp>
        <p:nvSpPr>
          <p:cNvPr id="4" name="Footer Placeholder 3"/>
          <p:cNvSpPr>
            <a:spLocks noGrp="1"/>
          </p:cNvSpPr>
          <p:nvPr>
            <p:ph type="ftr" sz="quarter" idx="10"/>
          </p:nvPr>
        </p:nvSpPr>
        <p:spPr/>
        <p:txBody>
          <a:bodyPr/>
          <a:lstStyle/>
          <a:p>
            <a:r>
              <a:rPr lang="en-GB" dirty="0" smtClean="0"/>
              <a:t>© 2015 Pearson Education, Inc.</a:t>
            </a:r>
            <a:endParaRPr lang="en-GB" dirty="0"/>
          </a:p>
        </p:txBody>
      </p:sp>
      <p:pic>
        <p:nvPicPr>
          <p:cNvPr id="5" name="Picture 4" descr="33_Pg628_UnFigure.jpg"/>
          <p:cNvPicPr>
            <a:picLocks noChangeAspect="1"/>
          </p:cNvPicPr>
          <p:nvPr/>
        </p:nvPicPr>
        <p:blipFill rotWithShape="1">
          <a:blip r:embed="rId2">
            <a:extLst>
              <a:ext uri="{28A0092B-C50C-407E-A947-70E740481C1C}">
                <a14:useLocalDpi xmlns:a14="http://schemas.microsoft.com/office/drawing/2010/main" val="0"/>
              </a:ext>
            </a:extLst>
          </a:blip>
          <a:srcRect b="6064"/>
          <a:stretch/>
        </p:blipFill>
        <p:spPr>
          <a:xfrm>
            <a:off x="1774052" y="3783414"/>
            <a:ext cx="5586752" cy="1870830"/>
          </a:xfrm>
          <a:prstGeom prst="rect">
            <a:avLst/>
          </a:prstGeom>
        </p:spPr>
      </p:pic>
      <p:sp>
        <p:nvSpPr>
          <p:cNvPr id="2" name="Frame 1"/>
          <p:cNvSpPr/>
          <p:nvPr/>
        </p:nvSpPr>
        <p:spPr bwMode="auto">
          <a:xfrm>
            <a:off x="1504800" y="5371200"/>
            <a:ext cx="5997600" cy="348267"/>
          </a:xfrm>
          <a:prstGeom prst="fram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3" name="TextBox 2"/>
          <p:cNvSpPr txBox="1"/>
          <p:nvPr/>
        </p:nvSpPr>
        <p:spPr>
          <a:xfrm>
            <a:off x="3434400" y="3431642"/>
            <a:ext cx="4961615" cy="461665"/>
          </a:xfrm>
          <a:prstGeom prst="rect">
            <a:avLst/>
          </a:prstGeom>
          <a:noFill/>
        </p:spPr>
        <p:txBody>
          <a:bodyPr wrap="none" rtlCol="0">
            <a:spAutoFit/>
          </a:bodyPr>
          <a:lstStyle/>
          <a:p>
            <a:r>
              <a:rPr lang="en-US" smtClean="0"/>
              <a:t>Atomic numbers balance: 92=90+2</a:t>
            </a:r>
            <a:endParaRPr lang="en-US"/>
          </a:p>
        </p:txBody>
      </p:sp>
    </p:spTree>
    <p:extLst>
      <p:ext uri="{BB962C8B-B14F-4D97-AF65-F5344CB8AC3E}">
        <p14:creationId xmlns:p14="http://schemas.microsoft.com/office/powerpoint/2010/main" val="9610773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dirty="0" smtClean="0"/>
              <a:t>Transmutation of the Elements</a:t>
            </a:r>
            <a:endParaRPr lang="en-US" dirty="0"/>
          </a:p>
        </p:txBody>
      </p:sp>
      <p:sp>
        <p:nvSpPr>
          <p:cNvPr id="64515" name="Rectangle 3"/>
          <p:cNvSpPr>
            <a:spLocks noGrp="1" noChangeArrowheads="1"/>
          </p:cNvSpPr>
          <p:nvPr>
            <p:ph idx="1"/>
          </p:nvPr>
        </p:nvSpPr>
        <p:spPr/>
        <p:txBody>
          <a:bodyPr/>
          <a:lstStyle/>
          <a:p>
            <a:r>
              <a:rPr lang="en-US" dirty="0" smtClean="0"/>
              <a:t>With alpha or beta particle, a different element is formed. This is transmutation, which occurs in natural events and is also initiated artificially in the laboratory.</a:t>
            </a:r>
          </a:p>
          <a:p>
            <a:pPr marL="0" indent="0">
              <a:buNone/>
            </a:pPr>
            <a:endParaRPr lang="en-US" dirty="0" smtClean="0"/>
          </a:p>
          <a:p>
            <a:pPr marL="0" indent="0">
              <a:buNone/>
            </a:pPr>
            <a:endParaRPr lang="en-US" dirty="0" smtClean="0"/>
          </a:p>
          <a:p>
            <a:pPr marL="0" indent="0">
              <a:buNone/>
            </a:pPr>
            <a:endParaRPr lang="en-US" dirty="0"/>
          </a:p>
          <a:p>
            <a:pPr marL="0" indent="0">
              <a:lnSpc>
                <a:spcPct val="70000"/>
              </a:lnSpc>
              <a:buNone/>
            </a:pPr>
            <a:endParaRPr lang="en-US" dirty="0" smtClean="0"/>
          </a:p>
          <a:p>
            <a:r>
              <a:rPr lang="en-US" dirty="0" smtClean="0"/>
              <a:t>Uranium naturally transmutes to thorium when an alpha particle is emitted. Energy is released</a:t>
            </a:r>
            <a:endParaRPr lang="en-US" dirty="0"/>
          </a:p>
        </p:txBody>
      </p:sp>
      <p:sp>
        <p:nvSpPr>
          <p:cNvPr id="4" name="Footer Placeholder 3"/>
          <p:cNvSpPr>
            <a:spLocks noGrp="1"/>
          </p:cNvSpPr>
          <p:nvPr>
            <p:ph type="ftr" sz="quarter" idx="10"/>
          </p:nvPr>
        </p:nvSpPr>
        <p:spPr/>
        <p:txBody>
          <a:bodyPr/>
          <a:lstStyle/>
          <a:p>
            <a:r>
              <a:rPr lang="en-GB" dirty="0" smtClean="0"/>
              <a:t>© 2015 Pearson Education, Inc.</a:t>
            </a:r>
            <a:endParaRPr lang="en-GB" dirty="0"/>
          </a:p>
        </p:txBody>
      </p:sp>
      <p:pic>
        <p:nvPicPr>
          <p:cNvPr id="5" name="Picture 4" descr="33_Pg628_UnFigure.jpg"/>
          <p:cNvPicPr>
            <a:picLocks noChangeAspect="1"/>
          </p:cNvPicPr>
          <p:nvPr/>
        </p:nvPicPr>
        <p:blipFill rotWithShape="1">
          <a:blip r:embed="rId2">
            <a:extLst>
              <a:ext uri="{28A0092B-C50C-407E-A947-70E740481C1C}">
                <a14:useLocalDpi xmlns:a14="http://schemas.microsoft.com/office/drawing/2010/main" val="0"/>
              </a:ext>
            </a:extLst>
          </a:blip>
          <a:srcRect b="6064"/>
          <a:stretch/>
        </p:blipFill>
        <p:spPr>
          <a:xfrm>
            <a:off x="1774052" y="3783414"/>
            <a:ext cx="5586752" cy="1870830"/>
          </a:xfrm>
          <a:prstGeom prst="rect">
            <a:avLst/>
          </a:prstGeom>
        </p:spPr>
      </p:pic>
      <p:sp>
        <p:nvSpPr>
          <p:cNvPr id="2" name="Frame 1"/>
          <p:cNvSpPr/>
          <p:nvPr/>
        </p:nvSpPr>
        <p:spPr bwMode="auto">
          <a:xfrm>
            <a:off x="1504800" y="4982400"/>
            <a:ext cx="5997600" cy="475200"/>
          </a:xfrm>
          <a:prstGeom prst="fram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endParaRPr>
          </a:p>
        </p:txBody>
      </p:sp>
      <p:sp>
        <p:nvSpPr>
          <p:cNvPr id="3" name="TextBox 2"/>
          <p:cNvSpPr txBox="1"/>
          <p:nvPr/>
        </p:nvSpPr>
        <p:spPr>
          <a:xfrm>
            <a:off x="3434400" y="3431642"/>
            <a:ext cx="5099473" cy="461665"/>
          </a:xfrm>
          <a:prstGeom prst="rect">
            <a:avLst/>
          </a:prstGeom>
          <a:noFill/>
        </p:spPr>
        <p:txBody>
          <a:bodyPr wrap="none" rtlCol="0">
            <a:spAutoFit/>
          </a:bodyPr>
          <a:lstStyle/>
          <a:p>
            <a:r>
              <a:rPr lang="en-US" dirty="0" smtClean="0"/>
              <a:t>Mass numbers balance: 146=144+2</a:t>
            </a:r>
            <a:endParaRPr lang="en-US" dirty="0"/>
          </a:p>
        </p:txBody>
      </p:sp>
    </p:spTree>
    <p:extLst>
      <p:ext uri="{BB962C8B-B14F-4D97-AF65-F5344CB8AC3E}">
        <p14:creationId xmlns:p14="http://schemas.microsoft.com/office/powerpoint/2010/main" val="16017056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p:txBody>
          <a:bodyPr/>
          <a:lstStyle/>
          <a:p>
            <a:r>
              <a:rPr lang="en-US" dirty="0" smtClean="0"/>
              <a:t>Transmutation of the Elements</a:t>
            </a:r>
            <a:endParaRPr lang="en-US" dirty="0"/>
          </a:p>
        </p:txBody>
      </p:sp>
      <p:sp>
        <p:nvSpPr>
          <p:cNvPr id="65540" name="Rectangle 3"/>
          <p:cNvSpPr>
            <a:spLocks noGrp="1" noChangeArrowheads="1"/>
          </p:cNvSpPr>
          <p:nvPr>
            <p:ph idx="1"/>
          </p:nvPr>
        </p:nvSpPr>
        <p:spPr>
          <a:xfrm>
            <a:off x="365125" y="1957254"/>
            <a:ext cx="8229600" cy="4724097"/>
          </a:xfrm>
        </p:spPr>
        <p:txBody>
          <a:bodyPr/>
          <a:lstStyle/>
          <a:p>
            <a:r>
              <a:rPr lang="en-US" dirty="0" smtClean="0"/>
              <a:t>Natural transmutation</a:t>
            </a:r>
          </a:p>
          <a:p>
            <a:pPr marL="0" indent="0">
              <a:buNone/>
            </a:pPr>
            <a:endParaRPr lang="en-US" dirty="0" smtClean="0"/>
          </a:p>
          <a:p>
            <a:pPr marL="0" indent="0">
              <a:lnSpc>
                <a:spcPct val="80000"/>
              </a:lnSpc>
              <a:buNone/>
            </a:pPr>
            <a:endParaRPr lang="en-US" dirty="0"/>
          </a:p>
          <a:p>
            <a:pPr marL="0" indent="0">
              <a:buNone/>
            </a:pPr>
            <a:endParaRPr lang="en-US" dirty="0" smtClean="0"/>
          </a:p>
          <a:p>
            <a:pPr lvl="1"/>
            <a:r>
              <a:rPr lang="en-US" dirty="0" smtClean="0"/>
              <a:t>Thorium naturally transmutes to protactinium when a beta particle is emitted.</a:t>
            </a:r>
          </a:p>
          <a:p>
            <a:pPr lvl="1">
              <a:tabLst>
                <a:tab pos="3314700" algn="l"/>
              </a:tabLst>
            </a:pPr>
            <a:r>
              <a:rPr lang="en-US" dirty="0" smtClean="0"/>
              <a:t>An electron is 	</a:t>
            </a:r>
            <a:r>
              <a:rPr lang="en-US" i="1" dirty="0" smtClean="0"/>
              <a:t>e</a:t>
            </a:r>
            <a:r>
              <a:rPr lang="en-US" dirty="0" smtClean="0"/>
              <a:t>.</a:t>
            </a:r>
          </a:p>
          <a:p>
            <a:pPr lvl="2"/>
            <a:r>
              <a:rPr lang="en-US" dirty="0" smtClean="0"/>
              <a:t>Superscript 0 indicates electron</a:t>
            </a:r>
            <a:r>
              <a:rPr lang="fr-FR" dirty="0" smtClean="0"/>
              <a:t>'</a:t>
            </a:r>
            <a:r>
              <a:rPr lang="en-US" dirty="0" smtClean="0"/>
              <a:t>s mass is insignificant compared with nucleons. </a:t>
            </a:r>
          </a:p>
          <a:p>
            <a:pPr lvl="2"/>
            <a:r>
              <a:rPr lang="en-US" dirty="0" smtClean="0"/>
              <a:t>Subscript –1 is the electric charge of the electron.</a:t>
            </a:r>
            <a:endParaRPr lang="en-US" dirty="0"/>
          </a:p>
        </p:txBody>
      </p:sp>
      <p:graphicFrame>
        <p:nvGraphicFramePr>
          <p:cNvPr id="65541" name="Object 5"/>
          <p:cNvGraphicFramePr>
            <a:graphicFrameLocks noChangeAspect="1"/>
          </p:cNvGraphicFramePr>
          <p:nvPr>
            <p:extLst/>
          </p:nvPr>
        </p:nvGraphicFramePr>
        <p:xfrm>
          <a:off x="3341688" y="4752975"/>
          <a:ext cx="569912" cy="744538"/>
        </p:xfrm>
        <a:graphic>
          <a:graphicData uri="http://schemas.openxmlformats.org/presentationml/2006/ole">
            <mc:AlternateContent xmlns:mc="http://schemas.openxmlformats.org/markup-compatibility/2006">
              <mc:Choice xmlns:v="urn:schemas-microsoft-com:vml" Requires="v">
                <p:oleObj spid="_x0000_s3102" name="Equation" r:id="rId3" imgW="368300" imgH="482600" progId="Equation.DSMT4">
                  <p:embed/>
                </p:oleObj>
              </mc:Choice>
              <mc:Fallback>
                <p:oleObj name="Equation" r:id="rId3" imgW="368300" imgH="482600" progId="Equation.DSMT4">
                  <p:embed/>
                  <p:pic>
                    <p:nvPicPr>
                      <p:cNvPr id="0" name=""/>
                      <p:cNvPicPr>
                        <a:picLocks noChangeAspect="1" noChangeArrowheads="1"/>
                      </p:cNvPicPr>
                      <p:nvPr/>
                    </p:nvPicPr>
                    <p:blipFill>
                      <a:blip r:embed="rId4"/>
                      <a:srcRect/>
                      <a:stretch>
                        <a:fillRect/>
                      </a:stretch>
                    </p:blipFill>
                    <p:spPr bwMode="auto">
                      <a:xfrm>
                        <a:off x="3341688" y="4752975"/>
                        <a:ext cx="569912" cy="744538"/>
                      </a:xfrm>
                      <a:prstGeom prst="rect">
                        <a:avLst/>
                      </a:prstGeom>
                      <a:noFill/>
                      <a:ln>
                        <a:noFill/>
                      </a:ln>
                      <a:effectLst/>
                      <a:extLst/>
                    </p:spPr>
                  </p:pic>
                </p:oleObj>
              </mc:Fallback>
            </mc:AlternateContent>
          </a:graphicData>
        </a:graphic>
      </p:graphicFrame>
      <p:sp>
        <p:nvSpPr>
          <p:cNvPr id="4" name="Footer Placeholder 3"/>
          <p:cNvSpPr>
            <a:spLocks noGrp="1"/>
          </p:cNvSpPr>
          <p:nvPr>
            <p:ph type="ftr" sz="quarter" idx="10"/>
          </p:nvPr>
        </p:nvSpPr>
        <p:spPr/>
        <p:txBody>
          <a:bodyPr/>
          <a:lstStyle/>
          <a:p>
            <a:r>
              <a:rPr lang="en-GB" dirty="0" smtClean="0"/>
              <a:t>© 2015 Pearson Education, Inc.</a:t>
            </a:r>
            <a:endParaRPr lang="en-GB" dirty="0"/>
          </a:p>
        </p:txBody>
      </p:sp>
      <p:pic>
        <p:nvPicPr>
          <p:cNvPr id="5" name="Picture 4" descr="33_Pg629_UnFigure.jpg"/>
          <p:cNvPicPr>
            <a:picLocks noChangeAspect="1"/>
          </p:cNvPicPr>
          <p:nvPr/>
        </p:nvPicPr>
        <p:blipFill rotWithShape="1">
          <a:blip r:embed="rId5">
            <a:extLst>
              <a:ext uri="{28A0092B-C50C-407E-A947-70E740481C1C}">
                <a14:useLocalDpi xmlns:a14="http://schemas.microsoft.com/office/drawing/2010/main" val="0"/>
              </a:ext>
            </a:extLst>
          </a:blip>
          <a:srcRect b="5754"/>
          <a:stretch/>
        </p:blipFill>
        <p:spPr>
          <a:xfrm>
            <a:off x="2453777" y="2470305"/>
            <a:ext cx="4227302" cy="1496482"/>
          </a:xfrm>
          <a:prstGeom prst="rect">
            <a:avLst/>
          </a:prstGeom>
        </p:spPr>
      </p:pic>
    </p:spTree>
    <p:extLst>
      <p:ext uri="{BB962C8B-B14F-4D97-AF65-F5344CB8AC3E}">
        <p14:creationId xmlns:p14="http://schemas.microsoft.com/office/powerpoint/2010/main" val="11589578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lang="en-US" dirty="0" smtClean="0"/>
              <a:t>Radioactive Half-Life</a:t>
            </a:r>
            <a:endParaRPr lang="en-US" dirty="0"/>
          </a:p>
        </p:txBody>
      </p:sp>
      <p:sp>
        <p:nvSpPr>
          <p:cNvPr id="51204" name="Rectangle 3"/>
          <p:cNvSpPr>
            <a:spLocks noGrp="1" noChangeArrowheads="1"/>
          </p:cNvSpPr>
          <p:nvPr>
            <p:ph idx="1"/>
          </p:nvPr>
        </p:nvSpPr>
        <p:spPr/>
        <p:txBody>
          <a:bodyPr/>
          <a:lstStyle/>
          <a:p>
            <a:r>
              <a:rPr lang="en-US" dirty="0" smtClean="0"/>
              <a:t>The rate of decay for a radioactive isotope is measured in terms of a characteristic time, the half-life, the time for half of an original quantity of an element to decay.</a:t>
            </a:r>
          </a:p>
        </p:txBody>
      </p:sp>
      <p:sp>
        <p:nvSpPr>
          <p:cNvPr id="4" name="Footer Placeholder 3"/>
          <p:cNvSpPr>
            <a:spLocks noGrp="1"/>
          </p:cNvSpPr>
          <p:nvPr>
            <p:ph type="ftr" sz="quarter" idx="10"/>
          </p:nvPr>
        </p:nvSpPr>
        <p:spPr/>
        <p:txBody>
          <a:bodyPr/>
          <a:lstStyle/>
          <a:p>
            <a:r>
              <a:rPr lang="en-GB" dirty="0" smtClean="0"/>
              <a:t>© 2015 Pearson Education, Inc.</a:t>
            </a:r>
            <a:endParaRPr lang="en-GB" dirty="0"/>
          </a:p>
        </p:txBody>
      </p:sp>
      <p:pic>
        <p:nvPicPr>
          <p:cNvPr id="5" name="Picture 4" descr="33_16_Figure.jpg"/>
          <p:cNvPicPr>
            <a:picLocks noChangeAspect="1"/>
          </p:cNvPicPr>
          <p:nvPr/>
        </p:nvPicPr>
        <p:blipFill rotWithShape="1">
          <a:blip r:embed="rId2">
            <a:extLst>
              <a:ext uri="{28A0092B-C50C-407E-A947-70E740481C1C}">
                <a14:useLocalDpi xmlns:a14="http://schemas.microsoft.com/office/drawing/2010/main" val="0"/>
              </a:ext>
            </a:extLst>
          </a:blip>
          <a:srcRect b="3151"/>
          <a:stretch/>
        </p:blipFill>
        <p:spPr>
          <a:xfrm>
            <a:off x="2069191" y="3774745"/>
            <a:ext cx="4441954" cy="2951334"/>
          </a:xfrm>
          <a:prstGeom prst="rect">
            <a:avLst/>
          </a:prstGeom>
        </p:spPr>
      </p:pic>
      <p:sp>
        <p:nvSpPr>
          <p:cNvPr id="2" name="TextBox 1"/>
          <p:cNvSpPr txBox="1"/>
          <p:nvPr/>
        </p:nvSpPr>
        <p:spPr>
          <a:xfrm>
            <a:off x="4708800" y="3960000"/>
            <a:ext cx="3934090" cy="830997"/>
          </a:xfrm>
          <a:prstGeom prst="rect">
            <a:avLst/>
          </a:prstGeom>
          <a:noFill/>
        </p:spPr>
        <p:txBody>
          <a:bodyPr wrap="none" rtlCol="0">
            <a:spAutoFit/>
          </a:bodyPr>
          <a:lstStyle/>
          <a:p>
            <a:r>
              <a:rPr lang="en-US" dirty="0" smtClean="0"/>
              <a:t>Radium-226 has half life of </a:t>
            </a:r>
          </a:p>
          <a:p>
            <a:r>
              <a:rPr lang="en-US" dirty="0" smtClean="0"/>
              <a:t>1620 years</a:t>
            </a:r>
            <a:endParaRPr lang="en-US" dirty="0"/>
          </a:p>
        </p:txBody>
      </p:sp>
    </p:spTree>
    <p:extLst>
      <p:ext uri="{BB962C8B-B14F-4D97-AF65-F5344CB8AC3E}">
        <p14:creationId xmlns:p14="http://schemas.microsoft.com/office/powerpoint/2010/main" val="13125663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dirty="0" smtClean="0"/>
              <a:t>Radiometric Dating</a:t>
            </a:r>
            <a:endParaRPr lang="en-US" dirty="0"/>
          </a:p>
        </p:txBody>
      </p:sp>
      <p:sp>
        <p:nvSpPr>
          <p:cNvPr id="83971" name="Rectangle 3"/>
          <p:cNvSpPr>
            <a:spLocks noGrp="1" noChangeArrowheads="1"/>
          </p:cNvSpPr>
          <p:nvPr>
            <p:ph idx="1"/>
          </p:nvPr>
        </p:nvSpPr>
        <p:spPr>
          <a:xfrm>
            <a:off x="285925" y="1503654"/>
            <a:ext cx="8229600" cy="4653915"/>
          </a:xfrm>
        </p:spPr>
        <p:txBody>
          <a:bodyPr/>
          <a:lstStyle/>
          <a:p>
            <a:r>
              <a:rPr lang="en-US" dirty="0" smtClean="0"/>
              <a:t>Earth</a:t>
            </a:r>
            <a:r>
              <a:rPr lang="fr-FR" dirty="0" smtClean="0"/>
              <a:t>'</a:t>
            </a:r>
            <a:r>
              <a:rPr lang="en-US" dirty="0" smtClean="0"/>
              <a:t>s atmosphere is continuously bombarded by cosmic rays, which causes many atoms in the upper atmosphere to transmute. These transmutations result in many protons and neutrons.</a:t>
            </a:r>
          </a:p>
          <a:p>
            <a:r>
              <a:rPr lang="en-US" dirty="0" smtClean="0"/>
              <a:t>A nitrogen that captures a neutron and becomes an isotope of carbon by emitting a proton:</a:t>
            </a:r>
            <a:endParaRPr lang="en-US" dirty="0"/>
          </a:p>
        </p:txBody>
      </p:sp>
      <p:sp>
        <p:nvSpPr>
          <p:cNvPr id="4" name="Footer Placeholder 3"/>
          <p:cNvSpPr>
            <a:spLocks noGrp="1"/>
          </p:cNvSpPr>
          <p:nvPr>
            <p:ph type="ftr" sz="quarter" idx="10"/>
          </p:nvPr>
        </p:nvSpPr>
        <p:spPr/>
        <p:txBody>
          <a:bodyPr/>
          <a:lstStyle/>
          <a:p>
            <a:r>
              <a:rPr lang="en-GB" dirty="0" smtClean="0"/>
              <a:t>© 2015 Pearson Education, Inc.</a:t>
            </a:r>
            <a:endParaRPr lang="en-GB" dirty="0"/>
          </a:p>
        </p:txBody>
      </p:sp>
      <p:pic>
        <p:nvPicPr>
          <p:cNvPr id="5" name="Picture 4" descr="33_Pg631_UnFigure1.jpg"/>
          <p:cNvPicPr>
            <a:picLocks noChangeAspect="1"/>
          </p:cNvPicPr>
          <p:nvPr/>
        </p:nvPicPr>
        <p:blipFill rotWithShape="1">
          <a:blip r:embed="rId2">
            <a:extLst>
              <a:ext uri="{28A0092B-C50C-407E-A947-70E740481C1C}">
                <a14:useLocalDpi xmlns:a14="http://schemas.microsoft.com/office/drawing/2010/main" val="0"/>
              </a:ext>
            </a:extLst>
          </a:blip>
          <a:srcRect b="7028"/>
          <a:stretch/>
        </p:blipFill>
        <p:spPr>
          <a:xfrm>
            <a:off x="1532557" y="4800888"/>
            <a:ext cx="6069742" cy="1735748"/>
          </a:xfrm>
          <a:prstGeom prst="rect">
            <a:avLst/>
          </a:prstGeom>
        </p:spPr>
      </p:pic>
    </p:spTree>
    <p:extLst>
      <p:ext uri="{BB962C8B-B14F-4D97-AF65-F5344CB8AC3E}">
        <p14:creationId xmlns:p14="http://schemas.microsoft.com/office/powerpoint/2010/main" val="9960542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dirty="0" smtClean="0"/>
              <a:t>Radiometric Dating</a:t>
            </a:r>
            <a:endParaRPr lang="en-US" dirty="0"/>
          </a:p>
        </p:txBody>
      </p:sp>
      <p:sp>
        <p:nvSpPr>
          <p:cNvPr id="84995" name="Rectangle 3"/>
          <p:cNvSpPr>
            <a:spLocks noGrp="1" noChangeArrowheads="1"/>
          </p:cNvSpPr>
          <p:nvPr>
            <p:ph idx="1"/>
          </p:nvPr>
        </p:nvSpPr>
        <p:spPr>
          <a:xfrm>
            <a:off x="314725" y="1194346"/>
            <a:ext cx="8229600" cy="4653915"/>
          </a:xfrm>
        </p:spPr>
        <p:txBody>
          <a:bodyPr/>
          <a:lstStyle/>
          <a:p>
            <a:r>
              <a:rPr lang="en-US" sz="2400" dirty="0" smtClean="0"/>
              <a:t>Carbon-14 is a beta emitter and decays back to nitrogen.</a:t>
            </a:r>
          </a:p>
          <a:p>
            <a:r>
              <a:rPr lang="en-US" sz="2400" dirty="0"/>
              <a:t>Half life 5730 years</a:t>
            </a:r>
          </a:p>
          <a:p>
            <a:endParaRPr lang="en-US" sz="2400" dirty="0" smtClean="0"/>
          </a:p>
          <a:p>
            <a:pPr marL="0" indent="0">
              <a:buNone/>
            </a:pPr>
            <a:endParaRPr lang="en-US" sz="2400" dirty="0" smtClean="0"/>
          </a:p>
          <a:p>
            <a:pPr marL="0" indent="0">
              <a:buNone/>
            </a:pPr>
            <a:endParaRPr lang="en-US" sz="2400" dirty="0" smtClean="0"/>
          </a:p>
          <a:p>
            <a:pPr marL="0" indent="0">
              <a:buNone/>
            </a:pPr>
            <a:endParaRPr lang="en-US" sz="2400" dirty="0"/>
          </a:p>
          <a:p>
            <a:pPr marL="0" indent="0">
              <a:buNone/>
            </a:pPr>
            <a:endParaRPr lang="en-US" sz="2400" dirty="0"/>
          </a:p>
          <a:p>
            <a:pPr marL="0" indent="0">
              <a:buNone/>
            </a:pPr>
            <a:endParaRPr lang="en-US" sz="2400" dirty="0" smtClean="0"/>
          </a:p>
          <a:p>
            <a:r>
              <a:rPr lang="en-US" sz="2400" dirty="0" smtClean="0"/>
              <a:t>Because living plants take in carbon dioxide, any C-14 lost by decay is immediately replenished with fresh C-14 from the atmosphere.</a:t>
            </a:r>
          </a:p>
          <a:p>
            <a:r>
              <a:rPr lang="en-US" sz="2400" dirty="0" smtClean="0"/>
              <a:t>Dead plants continue emitting C-14 without replenishment. </a:t>
            </a:r>
            <a:endParaRPr lang="en-US" sz="2400" dirty="0"/>
          </a:p>
        </p:txBody>
      </p:sp>
      <p:sp>
        <p:nvSpPr>
          <p:cNvPr id="4" name="Footer Placeholder 3"/>
          <p:cNvSpPr>
            <a:spLocks noGrp="1"/>
          </p:cNvSpPr>
          <p:nvPr>
            <p:ph type="ftr" sz="quarter" idx="10"/>
          </p:nvPr>
        </p:nvSpPr>
        <p:spPr/>
        <p:txBody>
          <a:bodyPr/>
          <a:lstStyle/>
          <a:p>
            <a:r>
              <a:rPr lang="en-GB" dirty="0" smtClean="0"/>
              <a:t>© 2015 Pearson Education, Inc.</a:t>
            </a:r>
            <a:endParaRPr lang="en-GB" dirty="0"/>
          </a:p>
        </p:txBody>
      </p:sp>
      <p:pic>
        <p:nvPicPr>
          <p:cNvPr id="5" name="Picture 4" descr="33_Pg631_UnFigure2.jpg"/>
          <p:cNvPicPr>
            <a:picLocks noChangeAspect="1"/>
          </p:cNvPicPr>
          <p:nvPr/>
        </p:nvPicPr>
        <p:blipFill rotWithShape="1">
          <a:blip r:embed="rId2">
            <a:extLst>
              <a:ext uri="{28A0092B-C50C-407E-A947-70E740481C1C}">
                <a14:useLocalDpi xmlns:a14="http://schemas.microsoft.com/office/drawing/2010/main" val="0"/>
              </a:ext>
            </a:extLst>
          </a:blip>
          <a:srcRect t="-1" b="5556"/>
          <a:stretch/>
        </p:blipFill>
        <p:spPr>
          <a:xfrm>
            <a:off x="1885941" y="2237876"/>
            <a:ext cx="5372118" cy="1941730"/>
          </a:xfrm>
          <a:prstGeom prst="rect">
            <a:avLst/>
          </a:prstGeom>
        </p:spPr>
      </p:pic>
    </p:spTree>
    <p:extLst>
      <p:ext uri="{BB962C8B-B14F-4D97-AF65-F5344CB8AC3E}">
        <p14:creationId xmlns:p14="http://schemas.microsoft.com/office/powerpoint/2010/main" val="10485833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dirty="0" smtClean="0"/>
              <a:t>Radiometric Dating</a:t>
            </a:r>
            <a:endParaRPr lang="en-US" dirty="0"/>
          </a:p>
        </p:txBody>
      </p:sp>
      <p:sp>
        <p:nvSpPr>
          <p:cNvPr id="86019" name="Rectangle 3"/>
          <p:cNvSpPr>
            <a:spLocks noGrp="1" noChangeArrowheads="1"/>
          </p:cNvSpPr>
          <p:nvPr>
            <p:ph idx="1"/>
          </p:nvPr>
        </p:nvSpPr>
        <p:spPr/>
        <p:txBody>
          <a:bodyPr/>
          <a:lstStyle/>
          <a:p>
            <a:r>
              <a:rPr lang="en-US" dirty="0" smtClean="0"/>
              <a:t>Relative amounts of C-12 to C-14 enable dating of organic materials. Half life 5730 years</a:t>
            </a:r>
          </a:p>
          <a:p>
            <a:endParaRPr lang="en-US" dirty="0" smtClean="0"/>
          </a:p>
          <a:p>
            <a:endParaRPr lang="en-US" dirty="0" smtClean="0"/>
          </a:p>
          <a:p>
            <a:endParaRPr lang="en-US" dirty="0" smtClean="0"/>
          </a:p>
          <a:p>
            <a:endParaRPr lang="en-US" dirty="0" smtClean="0"/>
          </a:p>
          <a:p>
            <a:endParaRPr lang="en-US" dirty="0"/>
          </a:p>
        </p:txBody>
      </p:sp>
      <p:sp>
        <p:nvSpPr>
          <p:cNvPr id="4" name="Footer Placeholder 3"/>
          <p:cNvSpPr>
            <a:spLocks noGrp="1"/>
          </p:cNvSpPr>
          <p:nvPr>
            <p:ph type="ftr" sz="quarter" idx="10"/>
          </p:nvPr>
        </p:nvSpPr>
        <p:spPr/>
        <p:txBody>
          <a:bodyPr/>
          <a:lstStyle/>
          <a:p>
            <a:r>
              <a:rPr lang="en-GB" dirty="0" smtClean="0"/>
              <a:t>© 2015 Pearson Education, Inc.</a:t>
            </a:r>
            <a:endParaRPr lang="en-GB" dirty="0"/>
          </a:p>
        </p:txBody>
      </p:sp>
      <p:pic>
        <p:nvPicPr>
          <p:cNvPr id="6" name="Picture 5" descr="33_23_Figure.jpg"/>
          <p:cNvPicPr>
            <a:picLocks noChangeAspect="1"/>
          </p:cNvPicPr>
          <p:nvPr/>
        </p:nvPicPr>
        <p:blipFill rotWithShape="1">
          <a:blip r:embed="rId2">
            <a:extLst>
              <a:ext uri="{28A0092B-C50C-407E-A947-70E740481C1C}">
                <a14:useLocalDpi xmlns:a14="http://schemas.microsoft.com/office/drawing/2010/main" val="0"/>
              </a:ext>
            </a:extLst>
          </a:blip>
          <a:srcRect r="14" b="7550"/>
          <a:stretch/>
        </p:blipFill>
        <p:spPr>
          <a:xfrm>
            <a:off x="297159" y="3082877"/>
            <a:ext cx="8530452" cy="2258374"/>
          </a:xfrm>
          <a:prstGeom prst="rect">
            <a:avLst/>
          </a:prstGeom>
        </p:spPr>
      </p:pic>
      <p:sp>
        <p:nvSpPr>
          <p:cNvPr id="2" name="TextBox 1"/>
          <p:cNvSpPr txBox="1"/>
          <p:nvPr/>
        </p:nvSpPr>
        <p:spPr>
          <a:xfrm>
            <a:off x="907200" y="5680800"/>
            <a:ext cx="612668" cy="461665"/>
          </a:xfrm>
          <a:prstGeom prst="rect">
            <a:avLst/>
          </a:prstGeom>
          <a:noFill/>
        </p:spPr>
        <p:txBody>
          <a:bodyPr wrap="none" rtlCol="0">
            <a:spAutoFit/>
          </a:bodyPr>
          <a:lstStyle/>
          <a:p>
            <a:r>
              <a:rPr lang="en-US" dirty="0" smtClean="0"/>
              <a:t>1/1</a:t>
            </a:r>
            <a:endParaRPr lang="en-US" dirty="0"/>
          </a:p>
        </p:txBody>
      </p:sp>
      <p:sp>
        <p:nvSpPr>
          <p:cNvPr id="7" name="TextBox 6"/>
          <p:cNvSpPr txBox="1"/>
          <p:nvPr/>
        </p:nvSpPr>
        <p:spPr>
          <a:xfrm>
            <a:off x="2480522" y="5680800"/>
            <a:ext cx="612668" cy="461665"/>
          </a:xfrm>
          <a:prstGeom prst="rect">
            <a:avLst/>
          </a:prstGeom>
          <a:noFill/>
        </p:spPr>
        <p:txBody>
          <a:bodyPr wrap="none" rtlCol="0">
            <a:spAutoFit/>
          </a:bodyPr>
          <a:lstStyle/>
          <a:p>
            <a:r>
              <a:rPr lang="en-US" dirty="0" smtClean="0"/>
              <a:t>1/2</a:t>
            </a:r>
            <a:endParaRPr lang="en-US" dirty="0"/>
          </a:p>
        </p:txBody>
      </p:sp>
      <p:sp>
        <p:nvSpPr>
          <p:cNvPr id="8" name="TextBox 7"/>
          <p:cNvSpPr txBox="1"/>
          <p:nvPr/>
        </p:nvSpPr>
        <p:spPr>
          <a:xfrm>
            <a:off x="4256051" y="5642494"/>
            <a:ext cx="612668" cy="461665"/>
          </a:xfrm>
          <a:prstGeom prst="rect">
            <a:avLst/>
          </a:prstGeom>
          <a:noFill/>
        </p:spPr>
        <p:txBody>
          <a:bodyPr wrap="none" rtlCol="0">
            <a:spAutoFit/>
          </a:bodyPr>
          <a:lstStyle/>
          <a:p>
            <a:r>
              <a:rPr lang="en-US" dirty="0" smtClean="0"/>
              <a:t>1/4</a:t>
            </a:r>
            <a:endParaRPr lang="en-US" dirty="0"/>
          </a:p>
        </p:txBody>
      </p:sp>
      <p:sp>
        <p:nvSpPr>
          <p:cNvPr id="9" name="TextBox 8"/>
          <p:cNvSpPr txBox="1"/>
          <p:nvPr/>
        </p:nvSpPr>
        <p:spPr>
          <a:xfrm>
            <a:off x="6031580" y="5680799"/>
            <a:ext cx="612668" cy="461665"/>
          </a:xfrm>
          <a:prstGeom prst="rect">
            <a:avLst/>
          </a:prstGeom>
          <a:noFill/>
        </p:spPr>
        <p:txBody>
          <a:bodyPr wrap="none" rtlCol="0">
            <a:spAutoFit/>
          </a:bodyPr>
          <a:lstStyle/>
          <a:p>
            <a:r>
              <a:rPr lang="en-US" smtClean="0"/>
              <a:t>1/8</a:t>
            </a:r>
            <a:endParaRPr lang="en-US"/>
          </a:p>
        </p:txBody>
      </p:sp>
      <p:sp>
        <p:nvSpPr>
          <p:cNvPr id="10" name="TextBox 9"/>
          <p:cNvSpPr txBox="1"/>
          <p:nvPr/>
        </p:nvSpPr>
        <p:spPr>
          <a:xfrm>
            <a:off x="7830523" y="5680799"/>
            <a:ext cx="784189" cy="461665"/>
          </a:xfrm>
          <a:prstGeom prst="rect">
            <a:avLst/>
          </a:prstGeom>
          <a:noFill/>
        </p:spPr>
        <p:txBody>
          <a:bodyPr wrap="none" rtlCol="0">
            <a:spAutoFit/>
          </a:bodyPr>
          <a:lstStyle/>
          <a:p>
            <a:r>
              <a:rPr lang="en-US" dirty="0" smtClean="0"/>
              <a:t>1/16</a:t>
            </a:r>
            <a:endParaRPr lang="en-US" dirty="0"/>
          </a:p>
        </p:txBody>
      </p:sp>
    </p:spTree>
    <p:extLst>
      <p:ext uri="{BB962C8B-B14F-4D97-AF65-F5344CB8AC3E}">
        <p14:creationId xmlns:p14="http://schemas.microsoft.com/office/powerpoint/2010/main" val="12889679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smtClean="0"/>
              <a:t>Alpha, Beta, and Gamma Rays</a:t>
            </a:r>
            <a:endParaRPr lang="en-US" dirty="0"/>
          </a:p>
        </p:txBody>
      </p:sp>
      <p:sp>
        <p:nvSpPr>
          <p:cNvPr id="14339" name="Rectangle 3"/>
          <p:cNvSpPr>
            <a:spLocks noGrp="1" noChangeArrowheads="1"/>
          </p:cNvSpPr>
          <p:nvPr>
            <p:ph sz="half" idx="1"/>
          </p:nvPr>
        </p:nvSpPr>
        <p:spPr>
          <a:xfrm>
            <a:off x="365124" y="1463040"/>
            <a:ext cx="4206875" cy="5106987"/>
          </a:xfrm>
        </p:spPr>
        <p:txBody>
          <a:bodyPr/>
          <a:lstStyle/>
          <a:p>
            <a:r>
              <a:rPr lang="en-US" dirty="0" smtClean="0"/>
              <a:t>Radioactive elements emit three distinct types of radiation:</a:t>
            </a:r>
          </a:p>
          <a:p>
            <a:pPr lvl="1"/>
            <a:r>
              <a:rPr lang="en-US" altLang="en-US" dirty="0" smtClean="0">
                <a:sym typeface="Symbol" pitchFamily="18" charset="2"/>
              </a:rPr>
              <a:t>𝜶</a:t>
            </a:r>
            <a:r>
              <a:rPr lang="en-US" dirty="0" smtClean="0">
                <a:sym typeface="Symbol" charset="0"/>
              </a:rPr>
              <a:t> —alpha:</a:t>
            </a:r>
            <a:br>
              <a:rPr lang="en-US" dirty="0" smtClean="0">
                <a:sym typeface="Symbol" charset="0"/>
              </a:rPr>
            </a:br>
            <a:r>
              <a:rPr lang="en-US" dirty="0" smtClean="0">
                <a:sym typeface="Symbol" charset="0"/>
              </a:rPr>
              <a:t>positively charged (helium nuclei)</a:t>
            </a:r>
          </a:p>
          <a:p>
            <a:pPr lvl="1"/>
            <a:r>
              <a:rPr lang="en-US" altLang="en-US" dirty="0" smtClean="0">
                <a:sym typeface="Symbol" pitchFamily="18" charset="2"/>
              </a:rPr>
              <a:t>β</a:t>
            </a:r>
            <a:r>
              <a:rPr lang="en-US" dirty="0" smtClean="0">
                <a:sym typeface="Symbol" charset="0"/>
              </a:rPr>
              <a:t> —beta:</a:t>
            </a:r>
            <a:br>
              <a:rPr lang="en-US" dirty="0" smtClean="0">
                <a:sym typeface="Symbol" charset="0"/>
              </a:rPr>
            </a:br>
            <a:r>
              <a:rPr lang="en-US" dirty="0" smtClean="0">
                <a:sym typeface="Symbol" charset="0"/>
              </a:rPr>
              <a:t>negatively charged (electrons)</a:t>
            </a:r>
          </a:p>
          <a:p>
            <a:pPr lvl="1"/>
            <a:r>
              <a:rPr lang="en-US" altLang="en-US" dirty="0" smtClean="0">
                <a:sym typeface="Symbol" pitchFamily="18" charset="2"/>
              </a:rPr>
              <a:t>𝛄</a:t>
            </a:r>
            <a:r>
              <a:rPr lang="en-US" dirty="0" smtClean="0">
                <a:sym typeface="Symbol" charset="0"/>
              </a:rPr>
              <a:t> —gamma (electromagnetic radiation)</a:t>
            </a:r>
            <a:endParaRPr lang="en-US" dirty="0">
              <a:sym typeface="Symbol" charset="0"/>
            </a:endParaRPr>
          </a:p>
        </p:txBody>
      </p:sp>
      <p:sp>
        <p:nvSpPr>
          <p:cNvPr id="4" name="Footer Placeholder 3"/>
          <p:cNvSpPr>
            <a:spLocks noGrp="1"/>
          </p:cNvSpPr>
          <p:nvPr>
            <p:ph type="ftr" sz="quarter" idx="10"/>
          </p:nvPr>
        </p:nvSpPr>
        <p:spPr/>
        <p:txBody>
          <a:bodyPr/>
          <a:lstStyle/>
          <a:p>
            <a:r>
              <a:rPr lang="en-GB" dirty="0" smtClean="0"/>
              <a:t>© 2015 Pearson Education, Inc.</a:t>
            </a:r>
            <a:endParaRPr lang="en-GB" dirty="0"/>
          </a:p>
        </p:txBody>
      </p:sp>
      <p:pic>
        <p:nvPicPr>
          <p:cNvPr id="6" name="Picture 5" descr="33_04_Figure.jpg"/>
          <p:cNvPicPr>
            <a:picLocks noChangeAspect="1"/>
          </p:cNvPicPr>
          <p:nvPr/>
        </p:nvPicPr>
        <p:blipFill rotWithShape="1">
          <a:blip r:embed="rId2">
            <a:extLst>
              <a:ext uri="{28A0092B-C50C-407E-A947-70E740481C1C}">
                <a14:useLocalDpi xmlns:a14="http://schemas.microsoft.com/office/drawing/2010/main" val="0"/>
              </a:ext>
            </a:extLst>
          </a:blip>
          <a:srcRect b="3058"/>
          <a:stretch/>
        </p:blipFill>
        <p:spPr>
          <a:xfrm>
            <a:off x="4306836" y="2236061"/>
            <a:ext cx="4441840" cy="2993756"/>
          </a:xfrm>
          <a:prstGeom prst="rect">
            <a:avLst/>
          </a:prstGeom>
        </p:spPr>
      </p:pic>
    </p:spTree>
    <p:extLst>
      <p:ext uri="{BB962C8B-B14F-4D97-AF65-F5344CB8AC3E}">
        <p14:creationId xmlns:p14="http://schemas.microsoft.com/office/powerpoint/2010/main" val="8752750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1" name="Rectangle 43"/>
          <p:cNvSpPr>
            <a:spLocks noGrp="1" noChangeArrowheads="1"/>
          </p:cNvSpPr>
          <p:nvPr>
            <p:ph type="ctrTitle"/>
          </p:nvPr>
        </p:nvSpPr>
        <p:spPr>
          <a:xfrm>
            <a:off x="365125" y="2890391"/>
            <a:ext cx="3418599" cy="1077218"/>
          </a:xfrm>
        </p:spPr>
        <p:txBody>
          <a:bodyPr/>
          <a:lstStyle/>
          <a:p>
            <a:r>
              <a:rPr lang="en-US" dirty="0" smtClean="0"/>
              <a:t>Nuclear </a:t>
            </a:r>
            <a:r>
              <a:rPr lang="en-US" dirty="0" smtClean="0"/>
              <a:t>Fission and Fusion</a:t>
            </a:r>
            <a:endParaRPr lang="en-US" dirty="0"/>
          </a:p>
        </p:txBody>
      </p:sp>
      <p:sp>
        <p:nvSpPr>
          <p:cNvPr id="5" name="Rectangle 17"/>
          <p:cNvSpPr>
            <a:spLocks noGrp="1" noChangeArrowheads="1"/>
          </p:cNvSpPr>
          <p:nvPr>
            <p:ph type="ftr" sz="quarter" idx="3"/>
          </p:nvPr>
        </p:nvSpPr>
        <p:spPr/>
        <p:txBody>
          <a:bodyPr/>
          <a:lstStyle/>
          <a:p>
            <a:r>
              <a:rPr lang="en-GB" dirty="0" smtClean="0"/>
              <a:t>© 2015 Pearson Education, Inc.</a:t>
            </a:r>
            <a:endParaRPr lang="en-GB" dirty="0"/>
          </a:p>
        </p:txBody>
      </p:sp>
      <p:sp>
        <p:nvSpPr>
          <p:cNvPr id="2061" name="Rectangle 13"/>
          <p:cNvSpPr>
            <a:spLocks noChangeArrowheads="1"/>
          </p:cNvSpPr>
          <p:nvPr/>
        </p:nvSpPr>
        <p:spPr bwMode="auto">
          <a:xfrm>
            <a:off x="5394325" y="873125"/>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endParaRPr lang="en-US" dirty="0"/>
          </a:p>
        </p:txBody>
      </p:sp>
    </p:spTree>
    <p:extLst>
      <p:ext uri="{BB962C8B-B14F-4D97-AF65-F5344CB8AC3E}">
        <p14:creationId xmlns:p14="http://schemas.microsoft.com/office/powerpoint/2010/main" val="20961488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26"/>
          <p:cNvSpPr>
            <a:spLocks noGrp="1" noChangeArrowheads="1"/>
          </p:cNvSpPr>
          <p:nvPr>
            <p:ph type="title"/>
          </p:nvPr>
        </p:nvSpPr>
        <p:spPr/>
        <p:txBody>
          <a:bodyPr/>
          <a:lstStyle/>
          <a:p>
            <a:r>
              <a:rPr lang="en-US" dirty="0" smtClean="0"/>
              <a:t>Nuclear Fission</a:t>
            </a:r>
            <a:endParaRPr lang="en-US" dirty="0"/>
          </a:p>
        </p:txBody>
      </p:sp>
      <p:sp>
        <p:nvSpPr>
          <p:cNvPr id="6147" name="Rectangle 1027"/>
          <p:cNvSpPr>
            <a:spLocks noGrp="1" noChangeArrowheads="1"/>
          </p:cNvSpPr>
          <p:nvPr>
            <p:ph idx="1"/>
          </p:nvPr>
        </p:nvSpPr>
        <p:spPr/>
        <p:txBody>
          <a:bodyPr/>
          <a:lstStyle/>
          <a:p>
            <a:r>
              <a:rPr lang="en-US" dirty="0" smtClean="0"/>
              <a:t>German scientists Otto Hahn and Fritz Strassmann in 1938 accidentally discovered nuclear fission.</a:t>
            </a:r>
          </a:p>
          <a:p>
            <a:pPr marL="0" indent="0">
              <a:buNone/>
            </a:pPr>
            <a:endParaRPr lang="en-US" dirty="0" smtClean="0"/>
          </a:p>
          <a:p>
            <a:pPr marL="0" indent="0">
              <a:buNone/>
            </a:pPr>
            <a:endParaRPr lang="en-US" dirty="0"/>
          </a:p>
          <a:p>
            <a:pPr marL="0" indent="0">
              <a:buNone/>
            </a:pPr>
            <a:endParaRPr lang="en-US" dirty="0" smtClean="0"/>
          </a:p>
          <a:p>
            <a:pPr marL="0" indent="0">
              <a:lnSpc>
                <a:spcPct val="150000"/>
              </a:lnSpc>
              <a:buNone/>
            </a:pPr>
            <a:endParaRPr lang="en-US" dirty="0"/>
          </a:p>
          <a:p>
            <a:r>
              <a:rPr lang="en-US" dirty="0" smtClean="0"/>
              <a:t>Lise </a:t>
            </a:r>
            <a:r>
              <a:rPr lang="en-US" dirty="0"/>
              <a:t>Meitner and Otto Frisch explained the process and gave it the name nuclear fission</a:t>
            </a:r>
            <a:r>
              <a:rPr lang="en-US" dirty="0" smtClean="0"/>
              <a:t>.</a:t>
            </a:r>
            <a:endParaRPr lang="en-US" dirty="0"/>
          </a:p>
        </p:txBody>
      </p:sp>
      <p:sp>
        <p:nvSpPr>
          <p:cNvPr id="6" name="Footer Placeholder 5"/>
          <p:cNvSpPr>
            <a:spLocks noGrp="1"/>
          </p:cNvSpPr>
          <p:nvPr>
            <p:ph type="ftr" sz="quarter" idx="10"/>
          </p:nvPr>
        </p:nvSpPr>
        <p:spPr/>
        <p:txBody>
          <a:bodyPr/>
          <a:lstStyle/>
          <a:p>
            <a:r>
              <a:rPr lang="en-GB" dirty="0" smtClean="0"/>
              <a:t>© 2015 Pearson Education, Inc.</a:t>
            </a:r>
            <a:endParaRPr lang="en-GB" dirty="0"/>
          </a:p>
        </p:txBody>
      </p:sp>
      <p:pic>
        <p:nvPicPr>
          <p:cNvPr id="7" name="Picture 6" descr="34_01_Figure.jpg"/>
          <p:cNvPicPr>
            <a:picLocks noChangeAspect="1"/>
          </p:cNvPicPr>
          <p:nvPr/>
        </p:nvPicPr>
        <p:blipFill rotWithShape="1">
          <a:blip r:embed="rId2">
            <a:extLst>
              <a:ext uri="{28A0092B-C50C-407E-A947-70E740481C1C}">
                <a14:useLocalDpi xmlns:a14="http://schemas.microsoft.com/office/drawing/2010/main" val="0"/>
              </a:ext>
            </a:extLst>
          </a:blip>
          <a:srcRect b="2804"/>
          <a:stretch/>
        </p:blipFill>
        <p:spPr>
          <a:xfrm>
            <a:off x="3307791" y="2951602"/>
            <a:ext cx="2078792" cy="2571138"/>
          </a:xfrm>
          <a:prstGeom prst="rect">
            <a:avLst/>
          </a:prstGeom>
        </p:spPr>
      </p:pic>
    </p:spTree>
    <p:extLst>
      <p:ext uri="{BB962C8B-B14F-4D97-AF65-F5344CB8AC3E}">
        <p14:creationId xmlns:p14="http://schemas.microsoft.com/office/powerpoint/2010/main" val="4678098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26"/>
          <p:cNvSpPr>
            <a:spLocks noGrp="1" noChangeArrowheads="1"/>
          </p:cNvSpPr>
          <p:nvPr>
            <p:ph type="title"/>
          </p:nvPr>
        </p:nvSpPr>
        <p:spPr/>
        <p:txBody>
          <a:bodyPr/>
          <a:lstStyle/>
          <a:p>
            <a:r>
              <a:rPr lang="en-US" dirty="0" smtClean="0"/>
              <a:t>Nuclear Fission</a:t>
            </a:r>
            <a:endParaRPr lang="en-US" dirty="0"/>
          </a:p>
        </p:txBody>
      </p:sp>
      <p:sp>
        <p:nvSpPr>
          <p:cNvPr id="7171" name="Rectangle 1027"/>
          <p:cNvSpPr>
            <a:spLocks noGrp="1" noChangeArrowheads="1"/>
          </p:cNvSpPr>
          <p:nvPr>
            <p:ph idx="1"/>
          </p:nvPr>
        </p:nvSpPr>
        <p:spPr>
          <a:xfrm>
            <a:off x="221125" y="1223324"/>
            <a:ext cx="8229600" cy="4653915"/>
          </a:xfrm>
        </p:spPr>
        <p:txBody>
          <a:bodyPr/>
          <a:lstStyle/>
          <a:p>
            <a:r>
              <a:rPr lang="en-US" dirty="0" smtClean="0"/>
              <a:t>A typical uranium fission reaction:</a:t>
            </a:r>
          </a:p>
          <a:p>
            <a:r>
              <a:rPr lang="en-US" dirty="0" smtClean="0"/>
              <a:t>Neutron + Uranium -&gt; Krypton + Barium + 3 Neutrons</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r>
              <a:rPr lang="en-US" dirty="0" smtClean="0"/>
              <a:t>Note </a:t>
            </a:r>
            <a:r>
              <a:rPr lang="en-US" dirty="0"/>
              <a:t>the mass number as well as atomic numbers balance</a:t>
            </a:r>
            <a:r>
              <a:rPr lang="en-US" dirty="0" smtClean="0"/>
              <a:t>.</a:t>
            </a:r>
            <a:endParaRPr lang="en-US" dirty="0"/>
          </a:p>
        </p:txBody>
      </p:sp>
      <p:sp>
        <p:nvSpPr>
          <p:cNvPr id="6" name="Footer Placeholder 5"/>
          <p:cNvSpPr>
            <a:spLocks noGrp="1"/>
          </p:cNvSpPr>
          <p:nvPr>
            <p:ph type="ftr" sz="quarter" idx="10"/>
          </p:nvPr>
        </p:nvSpPr>
        <p:spPr/>
        <p:txBody>
          <a:bodyPr/>
          <a:lstStyle/>
          <a:p>
            <a:r>
              <a:rPr lang="en-GB" dirty="0" smtClean="0"/>
              <a:t>© 2015 Pearson Education, Inc.</a:t>
            </a:r>
            <a:endParaRPr lang="en-GB" dirty="0"/>
          </a:p>
        </p:txBody>
      </p:sp>
      <p:pic>
        <p:nvPicPr>
          <p:cNvPr id="7" name="Picture 6" descr="34_Pg639_UnFigure.jpg"/>
          <p:cNvPicPr>
            <a:picLocks noChangeAspect="1"/>
          </p:cNvPicPr>
          <p:nvPr/>
        </p:nvPicPr>
        <p:blipFill rotWithShape="1">
          <a:blip r:embed="rId2">
            <a:extLst>
              <a:ext uri="{28A0092B-C50C-407E-A947-70E740481C1C}">
                <a14:useLocalDpi xmlns:a14="http://schemas.microsoft.com/office/drawing/2010/main" val="0"/>
              </a:ext>
            </a:extLst>
          </a:blip>
          <a:srcRect b="5577"/>
          <a:stretch/>
        </p:blipFill>
        <p:spPr>
          <a:xfrm>
            <a:off x="871903" y="2638552"/>
            <a:ext cx="7391050" cy="2616464"/>
          </a:xfrm>
          <a:prstGeom prst="rect">
            <a:avLst/>
          </a:prstGeom>
        </p:spPr>
      </p:pic>
    </p:spTree>
    <p:extLst>
      <p:ext uri="{BB962C8B-B14F-4D97-AF65-F5344CB8AC3E}">
        <p14:creationId xmlns:p14="http://schemas.microsoft.com/office/powerpoint/2010/main" val="5430719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1026"/>
          <p:cNvSpPr>
            <a:spLocks noGrp="1" noChangeArrowheads="1"/>
          </p:cNvSpPr>
          <p:nvPr>
            <p:ph type="title"/>
          </p:nvPr>
        </p:nvSpPr>
        <p:spPr/>
        <p:txBody>
          <a:bodyPr/>
          <a:lstStyle/>
          <a:p>
            <a:r>
              <a:rPr lang="en-US" dirty="0" smtClean="0"/>
              <a:t>Nuclear Fission</a:t>
            </a:r>
            <a:endParaRPr lang="en-US" dirty="0"/>
          </a:p>
        </p:txBody>
      </p:sp>
      <p:sp>
        <p:nvSpPr>
          <p:cNvPr id="8196" name="Rectangle 1027"/>
          <p:cNvSpPr>
            <a:spLocks noGrp="1" noChangeArrowheads="1"/>
          </p:cNvSpPr>
          <p:nvPr>
            <p:ph idx="1"/>
          </p:nvPr>
        </p:nvSpPr>
        <p:spPr>
          <a:xfrm>
            <a:off x="365126" y="1957254"/>
            <a:ext cx="4581826" cy="4653915"/>
          </a:xfrm>
        </p:spPr>
        <p:txBody>
          <a:bodyPr/>
          <a:lstStyle/>
          <a:p>
            <a:r>
              <a:rPr lang="en-US" dirty="0" smtClean="0"/>
              <a:t>Chain reaction—a </a:t>
            </a:r>
            <a:br>
              <a:rPr lang="en-US" dirty="0" smtClean="0"/>
            </a:br>
            <a:r>
              <a:rPr lang="en-US" dirty="0" smtClean="0"/>
              <a:t>self-sustaining reaction in which the products of one reaction event stimulate further reaction events</a:t>
            </a:r>
          </a:p>
        </p:txBody>
      </p:sp>
      <p:sp>
        <p:nvSpPr>
          <p:cNvPr id="6" name="Footer Placeholder 5"/>
          <p:cNvSpPr>
            <a:spLocks noGrp="1"/>
          </p:cNvSpPr>
          <p:nvPr>
            <p:ph type="ftr" sz="quarter" idx="10"/>
          </p:nvPr>
        </p:nvSpPr>
        <p:spPr/>
        <p:txBody>
          <a:bodyPr/>
          <a:lstStyle/>
          <a:p>
            <a:r>
              <a:rPr lang="en-GB" dirty="0" smtClean="0"/>
              <a:t>© 2015 Pearson Education, Inc.</a:t>
            </a:r>
            <a:endParaRPr lang="en-GB" dirty="0"/>
          </a:p>
        </p:txBody>
      </p:sp>
      <p:pic>
        <p:nvPicPr>
          <p:cNvPr id="7" name="Picture 6" descr="34_02_Figure.jpg"/>
          <p:cNvPicPr>
            <a:picLocks noChangeAspect="1"/>
          </p:cNvPicPr>
          <p:nvPr/>
        </p:nvPicPr>
        <p:blipFill rotWithShape="1">
          <a:blip r:embed="rId2">
            <a:extLst>
              <a:ext uri="{28A0092B-C50C-407E-A947-70E740481C1C}">
                <a14:useLocalDpi xmlns:a14="http://schemas.microsoft.com/office/drawing/2010/main" val="0"/>
              </a:ext>
            </a:extLst>
          </a:blip>
          <a:srcRect b="2804"/>
          <a:stretch/>
        </p:blipFill>
        <p:spPr>
          <a:xfrm>
            <a:off x="5135014" y="1957254"/>
            <a:ext cx="3178022" cy="4733462"/>
          </a:xfrm>
          <a:prstGeom prst="rect">
            <a:avLst/>
          </a:prstGeom>
        </p:spPr>
      </p:pic>
    </p:spTree>
    <p:extLst>
      <p:ext uri="{BB962C8B-B14F-4D97-AF65-F5344CB8AC3E}">
        <p14:creationId xmlns:p14="http://schemas.microsoft.com/office/powerpoint/2010/main" val="6041588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26"/>
          <p:cNvSpPr>
            <a:spLocks noGrp="1" noChangeArrowheads="1"/>
          </p:cNvSpPr>
          <p:nvPr>
            <p:ph type="title"/>
          </p:nvPr>
        </p:nvSpPr>
        <p:spPr/>
        <p:txBody>
          <a:bodyPr/>
          <a:lstStyle/>
          <a:p>
            <a:r>
              <a:rPr lang="en-US" smtClean="0"/>
              <a:t>Nuclear Fission</a:t>
            </a:r>
            <a:endParaRPr lang="en-US" dirty="0"/>
          </a:p>
        </p:txBody>
      </p:sp>
      <p:sp>
        <p:nvSpPr>
          <p:cNvPr id="9219" name="Rectangle 1027"/>
          <p:cNvSpPr>
            <a:spLocks noGrp="1" noChangeArrowheads="1"/>
          </p:cNvSpPr>
          <p:nvPr>
            <p:ph sz="half" idx="1"/>
          </p:nvPr>
        </p:nvSpPr>
        <p:spPr>
          <a:xfrm>
            <a:off x="300323" y="1194346"/>
            <a:ext cx="4424591" cy="3834674"/>
          </a:xfrm>
        </p:spPr>
        <p:txBody>
          <a:bodyPr/>
          <a:lstStyle/>
          <a:p>
            <a:r>
              <a:rPr lang="en-US" dirty="0" smtClean="0"/>
              <a:t>Chain reaction in uranium</a:t>
            </a:r>
          </a:p>
          <a:p>
            <a:pPr lvl="1"/>
            <a:r>
              <a:rPr lang="en-US" sz="2800" dirty="0" smtClean="0"/>
              <a:t>Small amount: more surface, chain reaction stops.</a:t>
            </a:r>
          </a:p>
          <a:p>
            <a:pPr lvl="1"/>
            <a:r>
              <a:rPr lang="en-US" sz="2800" dirty="0" smtClean="0"/>
              <a:t>Critical </a:t>
            </a:r>
            <a:r>
              <a:rPr lang="en-US" sz="2800" dirty="0"/>
              <a:t>amount </a:t>
            </a:r>
            <a:r>
              <a:rPr lang="en-US" sz="2800" dirty="0" smtClean="0"/>
              <a:t>: less surface to escape, chain reaction produces an explosion. Heat is produced by kinetic energy of fragments</a:t>
            </a:r>
            <a:endParaRPr lang="en-US" sz="2800" dirty="0"/>
          </a:p>
        </p:txBody>
      </p:sp>
      <p:sp>
        <p:nvSpPr>
          <p:cNvPr id="6" name="Footer Placeholder 5"/>
          <p:cNvSpPr>
            <a:spLocks noGrp="1"/>
          </p:cNvSpPr>
          <p:nvPr>
            <p:ph type="ftr" sz="quarter" idx="10"/>
          </p:nvPr>
        </p:nvSpPr>
        <p:spPr/>
        <p:txBody>
          <a:bodyPr/>
          <a:lstStyle/>
          <a:p>
            <a:r>
              <a:rPr lang="en-GB" smtClean="0"/>
              <a:t>© 2015 Pearson Education, Inc.</a:t>
            </a:r>
            <a:endParaRPr lang="en-GB" dirty="0"/>
          </a:p>
        </p:txBody>
      </p:sp>
      <p:pic>
        <p:nvPicPr>
          <p:cNvPr id="8" name="Picture 7" descr="34_04_Figure.jpg"/>
          <p:cNvPicPr>
            <a:picLocks noChangeAspect="1"/>
          </p:cNvPicPr>
          <p:nvPr/>
        </p:nvPicPr>
        <p:blipFill rotWithShape="1">
          <a:blip r:embed="rId2">
            <a:extLst>
              <a:ext uri="{28A0092B-C50C-407E-A947-70E740481C1C}">
                <a14:useLocalDpi xmlns:a14="http://schemas.microsoft.com/office/drawing/2010/main" val="0"/>
              </a:ext>
            </a:extLst>
          </a:blip>
          <a:srcRect b="2804"/>
          <a:stretch/>
        </p:blipFill>
        <p:spPr>
          <a:xfrm>
            <a:off x="5094056" y="1367847"/>
            <a:ext cx="3161146" cy="5231474"/>
          </a:xfrm>
          <a:prstGeom prst="rect">
            <a:avLst/>
          </a:prstGeom>
        </p:spPr>
      </p:pic>
    </p:spTree>
    <p:extLst>
      <p:ext uri="{BB962C8B-B14F-4D97-AF65-F5344CB8AC3E}">
        <p14:creationId xmlns:p14="http://schemas.microsoft.com/office/powerpoint/2010/main" val="7950753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smtClean="0"/>
              <a:t>Nuclear Fission</a:t>
            </a:r>
            <a:endParaRPr lang="en-US" dirty="0"/>
          </a:p>
        </p:txBody>
      </p:sp>
      <p:sp>
        <p:nvSpPr>
          <p:cNvPr id="30723" name="Rectangle 3"/>
          <p:cNvSpPr>
            <a:spLocks noGrp="1" noChangeArrowheads="1"/>
          </p:cNvSpPr>
          <p:nvPr>
            <p:ph idx="1"/>
          </p:nvPr>
        </p:nvSpPr>
        <p:spPr>
          <a:xfrm>
            <a:off x="365125" y="1957254"/>
            <a:ext cx="8399878" cy="4653915"/>
          </a:xfrm>
        </p:spPr>
        <p:txBody>
          <a:bodyPr/>
          <a:lstStyle/>
          <a:p>
            <a:r>
              <a:rPr lang="en-US" sz="2400" dirty="0" smtClean="0"/>
              <a:t>Fission bomb</a:t>
            </a:r>
          </a:p>
          <a:p>
            <a:pPr lvl="1"/>
            <a:endParaRPr lang="en-US" sz="2400" dirty="0" smtClean="0"/>
          </a:p>
          <a:p>
            <a:pPr lvl="1"/>
            <a:endParaRPr lang="en-US" sz="2400" dirty="0" smtClean="0"/>
          </a:p>
          <a:p>
            <a:pPr lvl="1"/>
            <a:endParaRPr lang="en-US" sz="2400" dirty="0"/>
          </a:p>
          <a:p>
            <a:pPr lvl="1"/>
            <a:endParaRPr lang="en-US" sz="2400" dirty="0" smtClean="0"/>
          </a:p>
          <a:p>
            <a:pPr lvl="1"/>
            <a:endParaRPr lang="en-US" sz="2400" dirty="0"/>
          </a:p>
          <a:p>
            <a:pPr lvl="1"/>
            <a:r>
              <a:rPr lang="en-US" sz="2400" dirty="0" smtClean="0"/>
              <a:t>A bomb in which pieces of uranium are driven together is a so-called "gun-type" weapon.</a:t>
            </a:r>
          </a:p>
          <a:p>
            <a:pPr lvl="1"/>
            <a:r>
              <a:rPr lang="en-US" sz="2400" dirty="0" smtClean="0"/>
              <a:t>Constructing a fission bomb is a formidable task. The difficulty is separating enough U-235 fuel.</a:t>
            </a:r>
            <a:endParaRPr lang="en-US" sz="2400" dirty="0"/>
          </a:p>
        </p:txBody>
      </p:sp>
      <p:sp>
        <p:nvSpPr>
          <p:cNvPr id="6" name="Footer Placeholder 5"/>
          <p:cNvSpPr>
            <a:spLocks noGrp="1"/>
          </p:cNvSpPr>
          <p:nvPr>
            <p:ph type="ftr" sz="quarter" idx="10"/>
          </p:nvPr>
        </p:nvSpPr>
        <p:spPr/>
        <p:txBody>
          <a:bodyPr/>
          <a:lstStyle/>
          <a:p>
            <a:r>
              <a:rPr lang="en-GB" dirty="0" smtClean="0"/>
              <a:t>© 2015 Pearson Education, Inc.</a:t>
            </a:r>
            <a:endParaRPr lang="en-GB" dirty="0"/>
          </a:p>
        </p:txBody>
      </p:sp>
      <p:pic>
        <p:nvPicPr>
          <p:cNvPr id="7" name="Picture 6" descr="34_05_Figure.jpg"/>
          <p:cNvPicPr>
            <a:picLocks noChangeAspect="1"/>
          </p:cNvPicPr>
          <p:nvPr/>
        </p:nvPicPr>
        <p:blipFill rotWithShape="1">
          <a:blip r:embed="rId2">
            <a:extLst>
              <a:ext uri="{28A0092B-C50C-407E-A947-70E740481C1C}">
                <a14:useLocalDpi xmlns:a14="http://schemas.microsoft.com/office/drawing/2010/main" val="0"/>
              </a:ext>
            </a:extLst>
          </a:blip>
          <a:srcRect t="1" b="3534"/>
          <a:stretch/>
        </p:blipFill>
        <p:spPr>
          <a:xfrm>
            <a:off x="3112522" y="2262893"/>
            <a:ext cx="4054628" cy="2392260"/>
          </a:xfrm>
          <a:prstGeom prst="rect">
            <a:avLst/>
          </a:prstGeom>
        </p:spPr>
      </p:pic>
    </p:spTree>
    <p:extLst>
      <p:ext uri="{BB962C8B-B14F-4D97-AF65-F5344CB8AC3E}">
        <p14:creationId xmlns:p14="http://schemas.microsoft.com/office/powerpoint/2010/main" val="15838822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smtClean="0"/>
              <a:t>Nuclear Fission</a:t>
            </a:r>
            <a:endParaRPr lang="en-US" dirty="0"/>
          </a:p>
        </p:txBody>
      </p:sp>
      <p:sp>
        <p:nvSpPr>
          <p:cNvPr id="30723" name="Rectangle 3"/>
          <p:cNvSpPr>
            <a:spLocks noGrp="1" noChangeArrowheads="1"/>
          </p:cNvSpPr>
          <p:nvPr>
            <p:ph idx="1"/>
          </p:nvPr>
        </p:nvSpPr>
        <p:spPr>
          <a:xfrm>
            <a:off x="365125" y="1957254"/>
            <a:ext cx="8399878" cy="4653915"/>
          </a:xfrm>
        </p:spPr>
        <p:txBody>
          <a:bodyPr/>
          <a:lstStyle/>
          <a:p>
            <a:r>
              <a:rPr lang="en-US" sz="2400" dirty="0" smtClean="0"/>
              <a:t>Why all Uranium on the Earth does not explode?</a:t>
            </a:r>
          </a:p>
          <a:p>
            <a:r>
              <a:rPr lang="en-US" sz="2400" dirty="0" smtClean="0"/>
              <a:t>Only 0.7% is U-235 while the rest is U-238 which does not ordinary have chain reaction</a:t>
            </a:r>
          </a:p>
          <a:p>
            <a:r>
              <a:rPr lang="en-US" sz="2400" dirty="0" smtClean="0"/>
              <a:t>U-235 fuel is difficult to separate.</a:t>
            </a:r>
          </a:p>
        </p:txBody>
      </p:sp>
      <p:sp>
        <p:nvSpPr>
          <p:cNvPr id="6" name="Footer Placeholder 5"/>
          <p:cNvSpPr>
            <a:spLocks noGrp="1"/>
          </p:cNvSpPr>
          <p:nvPr>
            <p:ph type="ftr" sz="quarter" idx="10"/>
          </p:nvPr>
        </p:nvSpPr>
        <p:spPr/>
        <p:txBody>
          <a:bodyPr/>
          <a:lstStyle/>
          <a:p>
            <a:r>
              <a:rPr lang="en-GB" dirty="0" smtClean="0"/>
              <a:t>© 2015 Pearson Education, Inc.</a:t>
            </a:r>
            <a:endParaRPr lang="en-GB" dirty="0"/>
          </a:p>
        </p:txBody>
      </p:sp>
    </p:spTree>
    <p:extLst>
      <p:ext uri="{BB962C8B-B14F-4D97-AF65-F5344CB8AC3E}">
        <p14:creationId xmlns:p14="http://schemas.microsoft.com/office/powerpoint/2010/main" val="10711210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smtClean="0"/>
              <a:t>Nuclear Fission Reactors</a:t>
            </a:r>
            <a:endParaRPr lang="en-US" dirty="0"/>
          </a:p>
        </p:txBody>
      </p:sp>
      <p:sp>
        <p:nvSpPr>
          <p:cNvPr id="31747" name="Rectangle 3"/>
          <p:cNvSpPr>
            <a:spLocks noGrp="1" noChangeArrowheads="1"/>
          </p:cNvSpPr>
          <p:nvPr>
            <p:ph sz="half" idx="1"/>
          </p:nvPr>
        </p:nvSpPr>
        <p:spPr>
          <a:xfrm>
            <a:off x="365124" y="1463040"/>
            <a:ext cx="4562953" cy="5106987"/>
          </a:xfrm>
        </p:spPr>
        <p:txBody>
          <a:bodyPr/>
          <a:lstStyle/>
          <a:p>
            <a:r>
              <a:rPr lang="en-US" dirty="0" smtClean="0"/>
              <a:t>Nuclear fission reactors</a:t>
            </a:r>
          </a:p>
          <a:p>
            <a:pPr lvl="1"/>
            <a:r>
              <a:rPr lang="en-US" dirty="0" smtClean="0"/>
              <a:t>About 20% of electric energy in the United States is generated by nuclear</a:t>
            </a:r>
            <a:br>
              <a:rPr lang="en-US" dirty="0" smtClean="0"/>
            </a:br>
            <a:r>
              <a:rPr lang="en-US" dirty="0" smtClean="0"/>
              <a:t>fission reactors.</a:t>
            </a:r>
          </a:p>
          <a:p>
            <a:pPr lvl="1"/>
            <a:r>
              <a:rPr lang="en-US" dirty="0" smtClean="0"/>
              <a:t>More in some other countries—about</a:t>
            </a:r>
            <a:br>
              <a:rPr lang="en-US" dirty="0" smtClean="0"/>
            </a:br>
            <a:r>
              <a:rPr lang="en-US" dirty="0" smtClean="0"/>
              <a:t>75% in France.</a:t>
            </a:r>
          </a:p>
          <a:p>
            <a:pPr lvl="1"/>
            <a:r>
              <a:rPr lang="en-US" dirty="0" smtClean="0"/>
              <a:t>Reactors are simply nuclear furnaces that boil water to operate steam-driven generators.</a:t>
            </a:r>
            <a:endParaRPr lang="en-US" dirty="0"/>
          </a:p>
        </p:txBody>
      </p:sp>
      <p:sp>
        <p:nvSpPr>
          <p:cNvPr id="6" name="Footer Placeholder 5"/>
          <p:cNvSpPr>
            <a:spLocks noGrp="1"/>
          </p:cNvSpPr>
          <p:nvPr>
            <p:ph type="ftr" sz="quarter" idx="10"/>
          </p:nvPr>
        </p:nvSpPr>
        <p:spPr/>
        <p:txBody>
          <a:bodyPr/>
          <a:lstStyle/>
          <a:p>
            <a:r>
              <a:rPr lang="en-GB" dirty="0" smtClean="0"/>
              <a:t>© 2015 Pearson Education, Inc.</a:t>
            </a:r>
            <a:endParaRPr lang="en-GB" dirty="0"/>
          </a:p>
        </p:txBody>
      </p:sp>
      <p:pic>
        <p:nvPicPr>
          <p:cNvPr id="8" name="Picture 7" descr="34_12_Figure.jpg"/>
          <p:cNvPicPr>
            <a:picLocks noChangeAspect="1"/>
          </p:cNvPicPr>
          <p:nvPr/>
        </p:nvPicPr>
        <p:blipFill rotWithShape="1">
          <a:blip r:embed="rId2">
            <a:extLst>
              <a:ext uri="{28A0092B-C50C-407E-A947-70E740481C1C}">
                <a14:useLocalDpi xmlns:a14="http://schemas.microsoft.com/office/drawing/2010/main" val="0"/>
              </a:ext>
            </a:extLst>
          </a:blip>
          <a:srcRect b="2804"/>
          <a:stretch/>
        </p:blipFill>
        <p:spPr>
          <a:xfrm>
            <a:off x="5342651" y="1695277"/>
            <a:ext cx="3529678" cy="4904908"/>
          </a:xfrm>
          <a:prstGeom prst="rect">
            <a:avLst/>
          </a:prstGeom>
        </p:spPr>
      </p:pic>
    </p:spTree>
    <p:extLst>
      <p:ext uri="{BB962C8B-B14F-4D97-AF65-F5344CB8AC3E}">
        <p14:creationId xmlns:p14="http://schemas.microsoft.com/office/powerpoint/2010/main" val="1015530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r>
              <a:rPr lang="en-US" dirty="0" smtClean="0"/>
              <a:t>Nuclear Fission Reactors</a:t>
            </a:r>
            <a:endParaRPr lang="en-US" dirty="0"/>
          </a:p>
        </p:txBody>
      </p:sp>
      <p:sp>
        <p:nvSpPr>
          <p:cNvPr id="33796" name="Rectangle 3"/>
          <p:cNvSpPr>
            <a:spLocks noGrp="1" noChangeArrowheads="1"/>
          </p:cNvSpPr>
          <p:nvPr>
            <p:ph idx="1"/>
          </p:nvPr>
        </p:nvSpPr>
        <p:spPr/>
        <p:txBody>
          <a:bodyPr/>
          <a:lstStyle/>
          <a:p>
            <a:r>
              <a:rPr lang="en-US" dirty="0" smtClean="0"/>
              <a:t>Diagram of a typical power plant:</a:t>
            </a:r>
          </a:p>
        </p:txBody>
      </p:sp>
      <p:sp>
        <p:nvSpPr>
          <p:cNvPr id="6" name="Footer Placeholder 5"/>
          <p:cNvSpPr>
            <a:spLocks noGrp="1"/>
          </p:cNvSpPr>
          <p:nvPr>
            <p:ph type="ftr" sz="quarter" idx="10"/>
          </p:nvPr>
        </p:nvSpPr>
        <p:spPr/>
        <p:txBody>
          <a:bodyPr/>
          <a:lstStyle/>
          <a:p>
            <a:r>
              <a:rPr lang="en-GB" dirty="0" smtClean="0"/>
              <a:t>© 2015 Pearson Education, Inc.</a:t>
            </a:r>
            <a:endParaRPr lang="en-GB" dirty="0"/>
          </a:p>
        </p:txBody>
      </p:sp>
      <p:pic>
        <p:nvPicPr>
          <p:cNvPr id="7" name="Picture 6" descr="34_09_Figure.jpg"/>
          <p:cNvPicPr>
            <a:picLocks noChangeAspect="1"/>
          </p:cNvPicPr>
          <p:nvPr/>
        </p:nvPicPr>
        <p:blipFill rotWithShape="1">
          <a:blip r:embed="rId2">
            <a:extLst>
              <a:ext uri="{28A0092B-C50C-407E-A947-70E740481C1C}">
                <a14:useLocalDpi xmlns:a14="http://schemas.microsoft.com/office/drawing/2010/main" val="0"/>
              </a:ext>
            </a:extLst>
          </a:blip>
          <a:srcRect b="4025"/>
          <a:stretch/>
        </p:blipFill>
        <p:spPr>
          <a:xfrm>
            <a:off x="861966" y="2713671"/>
            <a:ext cx="7420068" cy="3699516"/>
          </a:xfrm>
          <a:prstGeom prst="rect">
            <a:avLst/>
          </a:prstGeom>
        </p:spPr>
      </p:pic>
    </p:spTree>
    <p:extLst>
      <p:ext uri="{BB962C8B-B14F-4D97-AF65-F5344CB8AC3E}">
        <p14:creationId xmlns:p14="http://schemas.microsoft.com/office/powerpoint/2010/main" val="16866370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smtClean="0"/>
              <a:t>Nuclear Fission Reactors</a:t>
            </a:r>
            <a:endParaRPr lang="en-US" dirty="0"/>
          </a:p>
        </p:txBody>
      </p:sp>
      <p:sp>
        <p:nvSpPr>
          <p:cNvPr id="32771" name="Rectangle 3"/>
          <p:cNvSpPr>
            <a:spLocks noGrp="1" noChangeArrowheads="1"/>
          </p:cNvSpPr>
          <p:nvPr>
            <p:ph idx="1"/>
          </p:nvPr>
        </p:nvSpPr>
        <p:spPr/>
        <p:txBody>
          <a:bodyPr/>
          <a:lstStyle/>
          <a:p>
            <a:r>
              <a:rPr lang="en-US" dirty="0" smtClean="0"/>
              <a:t>Today</a:t>
            </a:r>
            <a:r>
              <a:rPr lang="fr-FR" dirty="0" smtClean="0"/>
              <a:t>'</a:t>
            </a:r>
            <a:r>
              <a:rPr lang="en-US" dirty="0" smtClean="0"/>
              <a:t>s fission reactors contain three components: </a:t>
            </a:r>
          </a:p>
          <a:p>
            <a:pPr lvl="1"/>
            <a:r>
              <a:rPr lang="en-US" dirty="0" smtClean="0"/>
              <a:t>The nuclear fuel is primarily U-238 plus about 3% U-235. </a:t>
            </a:r>
          </a:p>
          <a:p>
            <a:pPr lvl="1"/>
            <a:r>
              <a:rPr lang="en-US" dirty="0" smtClean="0"/>
              <a:t>The control rods are made of a neutron-absorbing material, usually cadmium or boron. </a:t>
            </a:r>
          </a:p>
          <a:p>
            <a:pPr lvl="1"/>
            <a:r>
              <a:rPr lang="en-US" dirty="0" smtClean="0"/>
              <a:t>Water surrounding the nuclear fuel is kept under high pressure to keep it at a high temperature without boiling.</a:t>
            </a:r>
            <a:endParaRPr lang="en-US" dirty="0"/>
          </a:p>
        </p:txBody>
      </p:sp>
      <p:sp>
        <p:nvSpPr>
          <p:cNvPr id="6" name="Footer Placeholder 5"/>
          <p:cNvSpPr>
            <a:spLocks noGrp="1"/>
          </p:cNvSpPr>
          <p:nvPr>
            <p:ph type="ftr" sz="quarter" idx="10"/>
          </p:nvPr>
        </p:nvSpPr>
        <p:spPr/>
        <p:txBody>
          <a:bodyPr/>
          <a:lstStyle/>
          <a:p>
            <a:r>
              <a:rPr lang="en-GB" dirty="0" smtClean="0"/>
              <a:t>© 2015 Pearson Education, Inc.</a:t>
            </a:r>
            <a:endParaRPr lang="en-GB" dirty="0"/>
          </a:p>
        </p:txBody>
      </p:sp>
    </p:spTree>
    <p:extLst>
      <p:ext uri="{BB962C8B-B14F-4D97-AF65-F5344CB8AC3E}">
        <p14:creationId xmlns:p14="http://schemas.microsoft.com/office/powerpoint/2010/main" val="17006334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r>
              <a:rPr lang="en-US" dirty="0" smtClean="0"/>
              <a:t>Alpha, Beta, and Gamma Rays</a:t>
            </a:r>
            <a:endParaRPr lang="en-US" dirty="0"/>
          </a:p>
        </p:txBody>
      </p:sp>
      <p:sp>
        <p:nvSpPr>
          <p:cNvPr id="15364" name="Rectangle 3"/>
          <p:cNvSpPr>
            <a:spLocks noGrp="1" noChangeArrowheads="1"/>
          </p:cNvSpPr>
          <p:nvPr>
            <p:ph idx="1"/>
          </p:nvPr>
        </p:nvSpPr>
        <p:spPr/>
        <p:txBody>
          <a:bodyPr/>
          <a:lstStyle/>
          <a:p>
            <a:r>
              <a:rPr lang="en-US" dirty="0" smtClean="0"/>
              <a:t>Relative penetrations</a:t>
            </a:r>
          </a:p>
        </p:txBody>
      </p:sp>
      <p:sp>
        <p:nvSpPr>
          <p:cNvPr id="4" name="Footer Placeholder 3"/>
          <p:cNvSpPr>
            <a:spLocks noGrp="1"/>
          </p:cNvSpPr>
          <p:nvPr>
            <p:ph type="ftr" sz="quarter" idx="10"/>
          </p:nvPr>
        </p:nvSpPr>
        <p:spPr/>
        <p:txBody>
          <a:bodyPr/>
          <a:lstStyle/>
          <a:p>
            <a:r>
              <a:rPr lang="en-GB" dirty="0" smtClean="0"/>
              <a:t>© 2015 Pearson Education, Inc.</a:t>
            </a:r>
            <a:endParaRPr lang="en-GB" dirty="0"/>
          </a:p>
        </p:txBody>
      </p:sp>
      <p:pic>
        <p:nvPicPr>
          <p:cNvPr id="5" name="Picture 4" descr="33_03_Figure.jpg"/>
          <p:cNvPicPr>
            <a:picLocks noChangeAspect="1"/>
          </p:cNvPicPr>
          <p:nvPr/>
        </p:nvPicPr>
        <p:blipFill rotWithShape="1">
          <a:blip r:embed="rId2">
            <a:extLst>
              <a:ext uri="{28A0092B-C50C-407E-A947-70E740481C1C}">
                <a14:useLocalDpi xmlns:a14="http://schemas.microsoft.com/office/drawing/2010/main" val="0"/>
              </a:ext>
            </a:extLst>
          </a:blip>
          <a:srcRect b="2804"/>
          <a:stretch/>
        </p:blipFill>
        <p:spPr>
          <a:xfrm>
            <a:off x="4509853" y="1644096"/>
            <a:ext cx="4138880" cy="4917826"/>
          </a:xfrm>
          <a:prstGeom prst="rect">
            <a:avLst/>
          </a:prstGeom>
        </p:spPr>
      </p:pic>
    </p:spTree>
    <p:extLst>
      <p:ext uri="{BB962C8B-B14F-4D97-AF65-F5344CB8AC3E}">
        <p14:creationId xmlns:p14="http://schemas.microsoft.com/office/powerpoint/2010/main" val="4850355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smtClean="0"/>
              <a:t>Fission Power</a:t>
            </a:r>
            <a:endParaRPr lang="en-US" dirty="0"/>
          </a:p>
        </p:txBody>
      </p:sp>
      <p:sp>
        <p:nvSpPr>
          <p:cNvPr id="36867" name="Rectangle 3"/>
          <p:cNvSpPr>
            <a:spLocks noGrp="1" noChangeArrowheads="1"/>
          </p:cNvSpPr>
          <p:nvPr>
            <p:ph idx="1"/>
          </p:nvPr>
        </p:nvSpPr>
        <p:spPr>
          <a:xfrm>
            <a:off x="365125" y="1957254"/>
            <a:ext cx="8344766" cy="4653915"/>
          </a:xfrm>
        </p:spPr>
        <p:txBody>
          <a:bodyPr/>
          <a:lstStyle/>
          <a:p>
            <a:r>
              <a:rPr lang="en-US" sz="2400" dirty="0" smtClean="0"/>
              <a:t>The benefits are plentiful electricity, conservation of billions of tons of fossil fuels every year that are converted to heat and smoke (which in the long run may be far more precious as sources of organic molecules than as sources of heat), and the elimination of megatons of carbon dioxide, sulfur oxides, and other deleterious substances put into the air each year by the burning of fossil fuels.</a:t>
            </a:r>
          </a:p>
          <a:p>
            <a:r>
              <a:rPr lang="en-US" sz="2400" dirty="0" smtClean="0"/>
              <a:t>Remember that coal plants release more radioactivity compared to nuclear plants!</a:t>
            </a:r>
          </a:p>
        </p:txBody>
      </p:sp>
      <p:sp>
        <p:nvSpPr>
          <p:cNvPr id="6" name="Footer Placeholder 5"/>
          <p:cNvSpPr>
            <a:spLocks noGrp="1"/>
          </p:cNvSpPr>
          <p:nvPr>
            <p:ph type="ftr" sz="quarter" idx="10"/>
          </p:nvPr>
        </p:nvSpPr>
        <p:spPr/>
        <p:txBody>
          <a:bodyPr/>
          <a:lstStyle/>
          <a:p>
            <a:r>
              <a:rPr lang="en-GB" dirty="0" smtClean="0"/>
              <a:t>© 2015 Pearson Education, Inc.</a:t>
            </a:r>
            <a:endParaRPr lang="en-GB" dirty="0"/>
          </a:p>
        </p:txBody>
      </p:sp>
    </p:spTree>
    <p:extLst>
      <p:ext uri="{BB962C8B-B14F-4D97-AF65-F5344CB8AC3E}">
        <p14:creationId xmlns:p14="http://schemas.microsoft.com/office/powerpoint/2010/main" val="20354526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smtClean="0"/>
              <a:t>Fission Power</a:t>
            </a:r>
            <a:endParaRPr lang="en-US" dirty="0"/>
          </a:p>
        </p:txBody>
      </p:sp>
      <p:sp>
        <p:nvSpPr>
          <p:cNvPr id="36867" name="Rectangle 3"/>
          <p:cNvSpPr>
            <a:spLocks noGrp="1" noChangeArrowheads="1"/>
          </p:cNvSpPr>
          <p:nvPr>
            <p:ph idx="1"/>
          </p:nvPr>
        </p:nvSpPr>
        <p:spPr>
          <a:xfrm>
            <a:off x="365125" y="1957254"/>
            <a:ext cx="8344766" cy="4653915"/>
          </a:xfrm>
        </p:spPr>
        <p:txBody>
          <a:bodyPr/>
          <a:lstStyle/>
          <a:p>
            <a:r>
              <a:rPr lang="en-US" sz="2400" dirty="0" smtClean="0"/>
              <a:t>The chain reaction explosion cannot occur in fission reactors, however there’s danger of generating enough heat to melt down the reactor itself (</a:t>
            </a:r>
            <a:r>
              <a:rPr lang="en-US" sz="2400" dirty="0" err="1" smtClean="0"/>
              <a:t>Chernobil</a:t>
            </a:r>
            <a:r>
              <a:rPr lang="en-US" sz="2400" dirty="0" smtClean="0"/>
              <a:t> 1986, Fukushima, 2012) that can lead to a leak of radioactive material.</a:t>
            </a:r>
            <a:r>
              <a:rPr lang="en-US" sz="2400" dirty="0"/>
              <a:t> </a:t>
            </a:r>
            <a:r>
              <a:rPr lang="en-US" sz="2400" dirty="0" smtClean="0"/>
              <a:t>There is risks of release of radioactive isotopes into the atmosphere, by accident or by terrorist activities. Radioactive waste disposal is a problem (although not for some countries that monitor it for potential use later).</a:t>
            </a:r>
            <a:endParaRPr lang="en-US" sz="2400" dirty="0"/>
          </a:p>
        </p:txBody>
      </p:sp>
      <p:sp>
        <p:nvSpPr>
          <p:cNvPr id="6" name="Footer Placeholder 5"/>
          <p:cNvSpPr>
            <a:spLocks noGrp="1"/>
          </p:cNvSpPr>
          <p:nvPr>
            <p:ph type="ftr" sz="quarter" idx="10"/>
          </p:nvPr>
        </p:nvSpPr>
        <p:spPr/>
        <p:txBody>
          <a:bodyPr/>
          <a:lstStyle/>
          <a:p>
            <a:r>
              <a:rPr lang="en-GB" dirty="0" smtClean="0"/>
              <a:t>© 2015 Pearson Education, Inc.</a:t>
            </a:r>
            <a:endParaRPr lang="en-GB" dirty="0"/>
          </a:p>
        </p:txBody>
      </p:sp>
    </p:spTree>
    <p:extLst>
      <p:ext uri="{BB962C8B-B14F-4D97-AF65-F5344CB8AC3E}">
        <p14:creationId xmlns:p14="http://schemas.microsoft.com/office/powerpoint/2010/main" val="18708364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smtClean="0"/>
              <a:t>Fission Power</a:t>
            </a:r>
            <a:endParaRPr lang="en-US" dirty="0"/>
          </a:p>
        </p:txBody>
      </p:sp>
      <p:sp>
        <p:nvSpPr>
          <p:cNvPr id="36867" name="Rectangle 3"/>
          <p:cNvSpPr>
            <a:spLocks noGrp="1" noChangeArrowheads="1"/>
          </p:cNvSpPr>
          <p:nvPr>
            <p:ph idx="1"/>
          </p:nvPr>
        </p:nvSpPr>
        <p:spPr>
          <a:xfrm>
            <a:off x="365125" y="1957254"/>
            <a:ext cx="8344766" cy="4653915"/>
          </a:xfrm>
        </p:spPr>
        <p:txBody>
          <a:bodyPr/>
          <a:lstStyle/>
          <a:p>
            <a:r>
              <a:rPr lang="en-US" sz="2400" dirty="0" smtClean="0"/>
              <a:t>Why fission even produces energy?</a:t>
            </a:r>
          </a:p>
          <a:p>
            <a:r>
              <a:rPr lang="en-US" sz="2400" dirty="0" smtClean="0"/>
              <a:t>Remember that the energy and the mass are related</a:t>
            </a:r>
          </a:p>
          <a:p>
            <a:r>
              <a:rPr lang="en-US" sz="2400" i="1" dirty="0" smtClean="0"/>
              <a:t>E</a:t>
            </a:r>
            <a:r>
              <a:rPr lang="en-US" sz="2400" dirty="0" smtClean="0"/>
              <a:t> </a:t>
            </a:r>
            <a:r>
              <a:rPr lang="en-US" sz="2400" dirty="0"/>
              <a:t>= </a:t>
            </a:r>
            <a:r>
              <a:rPr lang="en-US" sz="2400" i="1" dirty="0" smtClean="0"/>
              <a:t>mc</a:t>
            </a:r>
            <a:r>
              <a:rPr lang="en-US" sz="2400" baseline="30000" dirty="0" smtClean="0"/>
              <a:t>2</a:t>
            </a:r>
          </a:p>
          <a:p>
            <a:r>
              <a:rPr lang="en-US" sz="2400" b="1" baseline="30000" dirty="0" smtClean="0">
                <a:solidFill>
                  <a:srgbClr val="2E4499"/>
                </a:solidFill>
              </a:rPr>
              <a:t>So what is the mass?</a:t>
            </a:r>
            <a:endParaRPr lang="en-US" sz="2400" b="1" dirty="0">
              <a:solidFill>
                <a:srgbClr val="2E4499"/>
              </a:solidFill>
            </a:endParaRPr>
          </a:p>
        </p:txBody>
      </p:sp>
      <p:sp>
        <p:nvSpPr>
          <p:cNvPr id="6" name="Footer Placeholder 5"/>
          <p:cNvSpPr>
            <a:spLocks noGrp="1"/>
          </p:cNvSpPr>
          <p:nvPr>
            <p:ph type="ftr" sz="quarter" idx="10"/>
          </p:nvPr>
        </p:nvSpPr>
        <p:spPr/>
        <p:txBody>
          <a:bodyPr/>
          <a:lstStyle/>
          <a:p>
            <a:r>
              <a:rPr lang="en-GB" dirty="0" smtClean="0"/>
              <a:t>© 2015 Pearson Education, Inc.</a:t>
            </a:r>
            <a:endParaRPr lang="en-GB" dirty="0"/>
          </a:p>
        </p:txBody>
      </p:sp>
    </p:spTree>
    <p:extLst>
      <p:ext uri="{BB962C8B-B14F-4D97-AF65-F5344CB8AC3E}">
        <p14:creationId xmlns:p14="http://schemas.microsoft.com/office/powerpoint/2010/main" val="13801010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0" y="614908"/>
            <a:ext cx="9144000" cy="584776"/>
          </a:xfrm>
        </p:spPr>
        <p:txBody>
          <a:bodyPr/>
          <a:lstStyle/>
          <a:p>
            <a:r>
              <a:rPr lang="en-US" dirty="0" smtClean="0"/>
              <a:t>Mass–Energy Equivalence—</a:t>
            </a:r>
            <a:r>
              <a:rPr lang="en-US" i="1" dirty="0" smtClean="0"/>
              <a:t>E</a:t>
            </a:r>
            <a:r>
              <a:rPr lang="en-US" dirty="0" smtClean="0"/>
              <a:t> = </a:t>
            </a:r>
            <a:r>
              <a:rPr lang="en-US" i="1" dirty="0" smtClean="0"/>
              <a:t>mc</a:t>
            </a:r>
            <a:r>
              <a:rPr lang="en-US" baseline="30000" dirty="0" smtClean="0"/>
              <a:t>2</a:t>
            </a:r>
            <a:endParaRPr lang="en-US" baseline="30000" dirty="0"/>
          </a:p>
        </p:txBody>
      </p:sp>
      <p:sp>
        <p:nvSpPr>
          <p:cNvPr id="37891" name="Rectangle 3"/>
          <p:cNvSpPr>
            <a:spLocks noGrp="1" noChangeArrowheads="1"/>
          </p:cNvSpPr>
          <p:nvPr>
            <p:ph idx="1"/>
          </p:nvPr>
        </p:nvSpPr>
        <p:spPr>
          <a:xfrm>
            <a:off x="222368" y="1220972"/>
            <a:ext cx="8229600" cy="4653915"/>
          </a:xfrm>
        </p:spPr>
        <p:txBody>
          <a:bodyPr/>
          <a:lstStyle/>
          <a:p>
            <a:r>
              <a:rPr lang="en-US" dirty="0" smtClean="0"/>
              <a:t>Early in the early 1900s, Albert Einstein discovered that mass is actually "congealed" energy.</a:t>
            </a:r>
          </a:p>
          <a:p>
            <a:r>
              <a:rPr lang="en-US" dirty="0" smtClean="0"/>
              <a:t>Enormous </a:t>
            </a:r>
            <a:r>
              <a:rPr lang="en-US" dirty="0"/>
              <a:t>work is </a:t>
            </a:r>
            <a:r>
              <a:rPr lang="en-US" dirty="0" smtClean="0"/>
              <a:t/>
            </a:r>
            <a:br>
              <a:rPr lang="en-US" dirty="0" smtClean="0"/>
            </a:br>
            <a:r>
              <a:rPr lang="en-US" dirty="0" smtClean="0"/>
              <a:t>required </a:t>
            </a:r>
            <a:r>
              <a:rPr lang="en-US" dirty="0"/>
              <a:t>to pull </a:t>
            </a:r>
            <a:r>
              <a:rPr lang="en-US" dirty="0" smtClean="0"/>
              <a:t/>
            </a:r>
            <a:br>
              <a:rPr lang="en-US" dirty="0" smtClean="0"/>
            </a:br>
            <a:r>
              <a:rPr lang="en-US" dirty="0" smtClean="0"/>
              <a:t>nucleons </a:t>
            </a:r>
            <a:r>
              <a:rPr lang="en-US" dirty="0"/>
              <a:t>from a </a:t>
            </a:r>
            <a:r>
              <a:rPr lang="en-US" dirty="0" smtClean="0"/>
              <a:t/>
            </a:r>
            <a:br>
              <a:rPr lang="en-US" dirty="0" smtClean="0"/>
            </a:br>
            <a:r>
              <a:rPr lang="en-US" dirty="0" smtClean="0"/>
              <a:t>nucleus</a:t>
            </a:r>
            <a:r>
              <a:rPr lang="en-US" dirty="0"/>
              <a:t>. </a:t>
            </a:r>
            <a:r>
              <a:rPr lang="en-US" dirty="0" smtClean="0"/>
              <a:t>This </a:t>
            </a:r>
            <a:r>
              <a:rPr lang="en-US" dirty="0"/>
              <a:t>work </a:t>
            </a:r>
            <a:r>
              <a:rPr lang="en-US" dirty="0" smtClean="0"/>
              <a:t/>
            </a:r>
            <a:br>
              <a:rPr lang="en-US" dirty="0" smtClean="0"/>
            </a:br>
            <a:r>
              <a:rPr lang="en-US" dirty="0" smtClean="0"/>
              <a:t>is </a:t>
            </a:r>
            <a:r>
              <a:rPr lang="en-US" dirty="0"/>
              <a:t>energy added </a:t>
            </a:r>
            <a:r>
              <a:rPr lang="en-US" dirty="0" smtClean="0"/>
              <a:t/>
            </a:r>
            <a:br>
              <a:rPr lang="en-US" dirty="0" smtClean="0"/>
            </a:br>
            <a:r>
              <a:rPr lang="en-US" dirty="0" smtClean="0"/>
              <a:t>to </a:t>
            </a:r>
            <a:r>
              <a:rPr lang="en-US" dirty="0"/>
              <a:t>the nucleon that </a:t>
            </a:r>
            <a:r>
              <a:rPr lang="en-US" dirty="0" smtClean="0"/>
              <a:t/>
            </a:r>
            <a:br>
              <a:rPr lang="en-US" dirty="0" smtClean="0"/>
            </a:br>
            <a:r>
              <a:rPr lang="en-US" dirty="0" smtClean="0"/>
              <a:t>is </a:t>
            </a:r>
            <a:r>
              <a:rPr lang="en-US" dirty="0"/>
              <a:t>pulled </a:t>
            </a:r>
            <a:r>
              <a:rPr lang="en-US" dirty="0" smtClean="0"/>
              <a:t>out.</a:t>
            </a:r>
          </a:p>
          <a:p>
            <a:r>
              <a:rPr lang="en-US" dirty="0" smtClean="0"/>
              <a:t>It means that free nucleon is more massive than a nucleon inside of a </a:t>
            </a:r>
            <a:r>
              <a:rPr lang="en-US" dirty="0" smtClean="0"/>
              <a:t>nucleus! </a:t>
            </a:r>
            <a:endParaRPr lang="en-US" dirty="0"/>
          </a:p>
        </p:txBody>
      </p:sp>
      <p:sp>
        <p:nvSpPr>
          <p:cNvPr id="6" name="Footer Placeholder 5"/>
          <p:cNvSpPr>
            <a:spLocks noGrp="1"/>
          </p:cNvSpPr>
          <p:nvPr>
            <p:ph type="ftr" sz="quarter" idx="10"/>
          </p:nvPr>
        </p:nvSpPr>
        <p:spPr/>
        <p:txBody>
          <a:bodyPr/>
          <a:lstStyle/>
          <a:p>
            <a:r>
              <a:rPr lang="en-GB" dirty="0" smtClean="0"/>
              <a:t>© 2015 Pearson Education, Inc.</a:t>
            </a:r>
            <a:endParaRPr lang="en-GB" dirty="0"/>
          </a:p>
        </p:txBody>
      </p:sp>
      <p:pic>
        <p:nvPicPr>
          <p:cNvPr id="8" name="Picture 7" descr="34_13_Figure.jpg"/>
          <p:cNvPicPr>
            <a:picLocks noChangeAspect="1"/>
          </p:cNvPicPr>
          <p:nvPr/>
        </p:nvPicPr>
        <p:blipFill rotWithShape="1">
          <a:blip r:embed="rId2">
            <a:extLst>
              <a:ext uri="{28A0092B-C50C-407E-A947-70E740481C1C}">
                <a14:useLocalDpi xmlns:a14="http://schemas.microsoft.com/office/drawing/2010/main" val="0"/>
              </a:ext>
            </a:extLst>
          </a:blip>
          <a:srcRect b="2804"/>
          <a:stretch/>
        </p:blipFill>
        <p:spPr>
          <a:xfrm>
            <a:off x="4151182" y="2224061"/>
            <a:ext cx="4394386" cy="3547376"/>
          </a:xfrm>
          <a:prstGeom prst="rect">
            <a:avLst/>
          </a:prstGeom>
        </p:spPr>
      </p:pic>
    </p:spTree>
    <p:extLst>
      <p:ext uri="{BB962C8B-B14F-4D97-AF65-F5344CB8AC3E}">
        <p14:creationId xmlns:p14="http://schemas.microsoft.com/office/powerpoint/2010/main" val="4377212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Mass–Energy Equivalence—</a:t>
            </a:r>
            <a:r>
              <a:rPr lang="en-US" i="1" dirty="0"/>
              <a:t>E</a:t>
            </a:r>
            <a:r>
              <a:rPr lang="en-US" dirty="0"/>
              <a:t> = </a:t>
            </a:r>
            <a:r>
              <a:rPr lang="en-US" i="1" dirty="0"/>
              <a:t>mc</a:t>
            </a:r>
            <a:r>
              <a:rPr lang="en-US" baseline="30000" dirty="0"/>
              <a:t>2</a:t>
            </a:r>
            <a:endParaRPr lang="en-US" dirty="0"/>
          </a:p>
        </p:txBody>
      </p:sp>
      <p:sp>
        <p:nvSpPr>
          <p:cNvPr id="40963" name="Rectangle 3"/>
          <p:cNvSpPr>
            <a:spLocks noGrp="1" noChangeArrowheads="1"/>
          </p:cNvSpPr>
          <p:nvPr>
            <p:ph idx="1"/>
          </p:nvPr>
        </p:nvSpPr>
        <p:spPr/>
        <p:txBody>
          <a:bodyPr/>
          <a:lstStyle/>
          <a:p>
            <a:r>
              <a:rPr lang="en-US" dirty="0" smtClean="0"/>
              <a:t>The plot shows how nuclear mass increases with increasing atomic number.</a:t>
            </a:r>
          </a:p>
        </p:txBody>
      </p:sp>
      <p:sp>
        <p:nvSpPr>
          <p:cNvPr id="6" name="Footer Placeholder 5"/>
          <p:cNvSpPr>
            <a:spLocks noGrp="1"/>
          </p:cNvSpPr>
          <p:nvPr>
            <p:ph type="ftr" sz="quarter" idx="10"/>
          </p:nvPr>
        </p:nvSpPr>
        <p:spPr/>
        <p:txBody>
          <a:bodyPr/>
          <a:lstStyle/>
          <a:p>
            <a:r>
              <a:rPr lang="en-GB" dirty="0" smtClean="0"/>
              <a:t>© 2015 Pearson Education, Inc.</a:t>
            </a:r>
            <a:endParaRPr lang="en-GB" dirty="0"/>
          </a:p>
        </p:txBody>
      </p:sp>
      <p:pic>
        <p:nvPicPr>
          <p:cNvPr id="7" name="Picture 6" descr="34_15_Figure.jpg"/>
          <p:cNvPicPr>
            <a:picLocks noChangeAspect="1"/>
          </p:cNvPicPr>
          <p:nvPr/>
        </p:nvPicPr>
        <p:blipFill rotWithShape="1">
          <a:blip r:embed="rId2">
            <a:extLst>
              <a:ext uri="{28A0092B-C50C-407E-A947-70E740481C1C}">
                <a14:useLocalDpi xmlns:a14="http://schemas.microsoft.com/office/drawing/2010/main" val="0"/>
              </a:ext>
            </a:extLst>
          </a:blip>
          <a:srcRect b="2804"/>
          <a:stretch/>
        </p:blipFill>
        <p:spPr>
          <a:xfrm>
            <a:off x="2773720" y="2960545"/>
            <a:ext cx="3580304" cy="3733896"/>
          </a:xfrm>
          <a:prstGeom prst="rect">
            <a:avLst/>
          </a:prstGeom>
        </p:spPr>
      </p:pic>
    </p:spTree>
    <p:extLst>
      <p:ext uri="{BB962C8B-B14F-4D97-AF65-F5344CB8AC3E}">
        <p14:creationId xmlns:p14="http://schemas.microsoft.com/office/powerpoint/2010/main" val="12975756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a:t>Mass–Energy Equivalence—</a:t>
            </a:r>
            <a:r>
              <a:rPr lang="en-US" i="1" dirty="0"/>
              <a:t>E</a:t>
            </a:r>
            <a:r>
              <a:rPr lang="en-US" dirty="0"/>
              <a:t> = </a:t>
            </a:r>
            <a:r>
              <a:rPr lang="en-US" i="1" dirty="0"/>
              <a:t>mc</a:t>
            </a:r>
            <a:r>
              <a:rPr lang="en-US" baseline="30000" dirty="0"/>
              <a:t>2</a:t>
            </a:r>
            <a:endParaRPr lang="en-US" dirty="0"/>
          </a:p>
        </p:txBody>
      </p:sp>
      <p:sp>
        <p:nvSpPr>
          <p:cNvPr id="41987" name="Rectangle 3"/>
          <p:cNvSpPr>
            <a:spLocks noGrp="1" noChangeArrowheads="1"/>
          </p:cNvSpPr>
          <p:nvPr>
            <p:ph idx="1"/>
          </p:nvPr>
        </p:nvSpPr>
        <p:spPr/>
        <p:txBody>
          <a:bodyPr/>
          <a:lstStyle/>
          <a:p>
            <a:r>
              <a:rPr lang="en-US" dirty="0" smtClean="0"/>
              <a:t>A very important graph results from the plot of nuclear mass </a:t>
            </a:r>
            <a:r>
              <a:rPr lang="en-US" b="1" i="1" dirty="0" smtClean="0"/>
              <a:t>per nucleon </a:t>
            </a:r>
            <a:r>
              <a:rPr lang="en-US" dirty="0" smtClean="0"/>
              <a:t>from hydrogen through uranium.</a:t>
            </a:r>
          </a:p>
          <a:p>
            <a:pPr marL="0" indent="0">
              <a:buNone/>
            </a:pPr>
            <a:endParaRPr lang="en-US" dirty="0"/>
          </a:p>
        </p:txBody>
      </p:sp>
      <p:sp>
        <p:nvSpPr>
          <p:cNvPr id="6" name="Footer Placeholder 5"/>
          <p:cNvSpPr>
            <a:spLocks noGrp="1"/>
          </p:cNvSpPr>
          <p:nvPr>
            <p:ph type="ftr" sz="quarter" idx="10"/>
          </p:nvPr>
        </p:nvSpPr>
        <p:spPr/>
        <p:txBody>
          <a:bodyPr/>
          <a:lstStyle/>
          <a:p>
            <a:r>
              <a:rPr lang="en-GB" dirty="0" smtClean="0"/>
              <a:t>© 2015 Pearson Education, Inc.</a:t>
            </a:r>
            <a:endParaRPr lang="en-GB" dirty="0"/>
          </a:p>
        </p:txBody>
      </p:sp>
      <p:pic>
        <p:nvPicPr>
          <p:cNvPr id="7" name="Picture 6" descr="34_16_Figure.jpg"/>
          <p:cNvPicPr>
            <a:picLocks noChangeAspect="1"/>
          </p:cNvPicPr>
          <p:nvPr/>
        </p:nvPicPr>
        <p:blipFill rotWithShape="1">
          <a:blip r:embed="rId2">
            <a:extLst>
              <a:ext uri="{28A0092B-C50C-407E-A947-70E740481C1C}">
                <a14:useLocalDpi xmlns:a14="http://schemas.microsoft.com/office/drawing/2010/main" val="0"/>
              </a:ext>
            </a:extLst>
          </a:blip>
          <a:srcRect b="3003"/>
          <a:stretch/>
        </p:blipFill>
        <p:spPr>
          <a:xfrm>
            <a:off x="2131797" y="3388090"/>
            <a:ext cx="4871262" cy="3345324"/>
          </a:xfrm>
          <a:prstGeom prst="rect">
            <a:avLst/>
          </a:prstGeom>
        </p:spPr>
      </p:pic>
    </p:spTree>
    <p:extLst>
      <p:ext uri="{BB962C8B-B14F-4D97-AF65-F5344CB8AC3E}">
        <p14:creationId xmlns:p14="http://schemas.microsoft.com/office/powerpoint/2010/main" val="6577663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dirty="0"/>
              <a:t>Mass–Energy Equivalence—</a:t>
            </a:r>
            <a:r>
              <a:rPr lang="en-US" i="1" dirty="0"/>
              <a:t>E</a:t>
            </a:r>
            <a:r>
              <a:rPr lang="en-US" dirty="0"/>
              <a:t> = </a:t>
            </a:r>
            <a:r>
              <a:rPr lang="en-US" i="1" dirty="0"/>
              <a:t>mc</a:t>
            </a:r>
            <a:r>
              <a:rPr lang="en-US" baseline="30000" dirty="0"/>
              <a:t>2</a:t>
            </a:r>
            <a:endParaRPr lang="en-US" dirty="0"/>
          </a:p>
        </p:txBody>
      </p:sp>
      <p:sp>
        <p:nvSpPr>
          <p:cNvPr id="43011" name="Rectangle 3"/>
          <p:cNvSpPr>
            <a:spLocks noGrp="1" noChangeArrowheads="1"/>
          </p:cNvSpPr>
          <p:nvPr>
            <p:ph idx="1"/>
          </p:nvPr>
        </p:nvSpPr>
        <p:spPr/>
        <p:txBody>
          <a:bodyPr/>
          <a:lstStyle/>
          <a:p>
            <a:r>
              <a:rPr lang="en-US" dirty="0" smtClean="0"/>
              <a:t>The same graph, with emphasis on nuclear fission:</a:t>
            </a:r>
          </a:p>
        </p:txBody>
      </p:sp>
      <p:sp>
        <p:nvSpPr>
          <p:cNvPr id="6" name="Footer Placeholder 5"/>
          <p:cNvSpPr>
            <a:spLocks noGrp="1"/>
          </p:cNvSpPr>
          <p:nvPr>
            <p:ph type="ftr" sz="quarter" idx="10"/>
          </p:nvPr>
        </p:nvSpPr>
        <p:spPr/>
        <p:txBody>
          <a:bodyPr/>
          <a:lstStyle/>
          <a:p>
            <a:r>
              <a:rPr lang="en-GB" dirty="0" smtClean="0"/>
              <a:t>© 2015 Pearson Education, Inc.</a:t>
            </a:r>
            <a:endParaRPr lang="en-GB" dirty="0"/>
          </a:p>
        </p:txBody>
      </p:sp>
      <p:pic>
        <p:nvPicPr>
          <p:cNvPr id="7" name="Picture 6" descr="34_17_Figure.jpg"/>
          <p:cNvPicPr>
            <a:picLocks noChangeAspect="1"/>
          </p:cNvPicPr>
          <p:nvPr/>
        </p:nvPicPr>
        <p:blipFill rotWithShape="1">
          <a:blip r:embed="rId2">
            <a:extLst>
              <a:ext uri="{28A0092B-C50C-407E-A947-70E740481C1C}">
                <a14:useLocalDpi xmlns:a14="http://schemas.microsoft.com/office/drawing/2010/main" val="0"/>
              </a:ext>
            </a:extLst>
          </a:blip>
          <a:srcRect b="3032"/>
          <a:stretch/>
        </p:blipFill>
        <p:spPr>
          <a:xfrm>
            <a:off x="365125" y="2848647"/>
            <a:ext cx="5497332" cy="3675928"/>
          </a:xfrm>
          <a:prstGeom prst="rect">
            <a:avLst/>
          </a:prstGeom>
        </p:spPr>
      </p:pic>
      <p:pic>
        <p:nvPicPr>
          <p:cNvPr id="8" name="Picture 7" descr="34_18_FigureA.jpg"/>
          <p:cNvPicPr>
            <a:picLocks noChangeAspect="1"/>
          </p:cNvPicPr>
          <p:nvPr/>
        </p:nvPicPr>
        <p:blipFill rotWithShape="1">
          <a:blip r:embed="rId3">
            <a:extLst>
              <a:ext uri="{28A0092B-C50C-407E-A947-70E740481C1C}">
                <a14:useLocalDpi xmlns:a14="http://schemas.microsoft.com/office/drawing/2010/main" val="0"/>
              </a:ext>
            </a:extLst>
          </a:blip>
          <a:srcRect b="3174"/>
          <a:stretch/>
        </p:blipFill>
        <p:spPr>
          <a:xfrm>
            <a:off x="5940300" y="2565101"/>
            <a:ext cx="2468436" cy="1639699"/>
          </a:xfrm>
          <a:prstGeom prst="rect">
            <a:avLst/>
          </a:prstGeom>
        </p:spPr>
      </p:pic>
      <p:sp>
        <p:nvSpPr>
          <p:cNvPr id="2" name="TextBox 1"/>
          <p:cNvSpPr txBox="1"/>
          <p:nvPr/>
        </p:nvSpPr>
        <p:spPr>
          <a:xfrm>
            <a:off x="5767200" y="4397148"/>
            <a:ext cx="3480440" cy="830997"/>
          </a:xfrm>
          <a:prstGeom prst="rect">
            <a:avLst/>
          </a:prstGeom>
          <a:noFill/>
        </p:spPr>
        <p:txBody>
          <a:bodyPr wrap="none" rtlCol="0">
            <a:spAutoFit/>
          </a:bodyPr>
          <a:lstStyle/>
          <a:p>
            <a:r>
              <a:rPr lang="en-US" dirty="0" smtClean="0"/>
              <a:t>The difference in </a:t>
            </a:r>
          </a:p>
          <a:p>
            <a:r>
              <a:rPr lang="en-US" dirty="0" smtClean="0"/>
              <a:t>Mass = energy released</a:t>
            </a:r>
            <a:endParaRPr lang="en-US" dirty="0"/>
          </a:p>
        </p:txBody>
      </p:sp>
    </p:spTree>
    <p:extLst>
      <p:ext uri="{BB962C8B-B14F-4D97-AF65-F5344CB8AC3E}">
        <p14:creationId xmlns:p14="http://schemas.microsoft.com/office/powerpoint/2010/main" val="19810494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3"/>
          <p:cNvSpPr>
            <a:spLocks noGrp="1"/>
          </p:cNvSpPr>
          <p:nvPr>
            <p:ph type="ftr" sz="quarter" idx="10"/>
          </p:nvPr>
        </p:nvSpPr>
        <p:spPr/>
        <p:txBody>
          <a:bodyPr/>
          <a:lstStyle/>
          <a:p>
            <a:r>
              <a:rPr lang="en-GB" dirty="0" smtClean="0"/>
              <a:t>© 2015 Pearson Education, Inc.</a:t>
            </a:r>
            <a:endParaRPr lang="en-GB" dirty="0"/>
          </a:p>
        </p:txBody>
      </p:sp>
      <p:pic>
        <p:nvPicPr>
          <p:cNvPr id="4" name="Picture 3" descr="34_18_FigureA.jpg"/>
          <p:cNvPicPr>
            <a:picLocks noChangeAspect="1"/>
          </p:cNvPicPr>
          <p:nvPr/>
        </p:nvPicPr>
        <p:blipFill rotWithShape="1">
          <a:blip r:embed="rId3">
            <a:extLst>
              <a:ext uri="{28A0092B-C50C-407E-A947-70E740481C1C}">
                <a14:useLocalDpi xmlns:a14="http://schemas.microsoft.com/office/drawing/2010/main" val="0"/>
              </a:ext>
            </a:extLst>
          </a:blip>
          <a:srcRect b="3174"/>
          <a:stretch/>
        </p:blipFill>
        <p:spPr>
          <a:xfrm>
            <a:off x="266700" y="469900"/>
            <a:ext cx="8601456" cy="5713657"/>
          </a:xfrm>
          <a:prstGeom prst="rect">
            <a:avLst/>
          </a:prstGeom>
        </p:spPr>
      </p:pic>
    </p:spTree>
    <p:extLst>
      <p:ext uri="{BB962C8B-B14F-4D97-AF65-F5344CB8AC3E}">
        <p14:creationId xmlns:p14="http://schemas.microsoft.com/office/powerpoint/2010/main" val="13176842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smtClean="0"/>
              <a:t>Nuclear Fusion</a:t>
            </a:r>
            <a:endParaRPr lang="en-US" dirty="0"/>
          </a:p>
        </p:txBody>
      </p:sp>
      <p:sp>
        <p:nvSpPr>
          <p:cNvPr id="44035" name="Rectangle 3"/>
          <p:cNvSpPr>
            <a:spLocks noGrp="1" noChangeArrowheads="1"/>
          </p:cNvSpPr>
          <p:nvPr>
            <p:ph idx="1"/>
          </p:nvPr>
        </p:nvSpPr>
        <p:spPr>
          <a:xfrm>
            <a:off x="314725" y="1266054"/>
            <a:ext cx="8229600" cy="4653915"/>
          </a:xfrm>
        </p:spPr>
        <p:txBody>
          <a:bodyPr/>
          <a:lstStyle/>
          <a:p>
            <a:r>
              <a:rPr lang="en-US" dirty="0" smtClean="0"/>
              <a:t>Nuclear fusion is the opposite of nuclear fission.</a:t>
            </a:r>
          </a:p>
          <a:p>
            <a:r>
              <a:rPr lang="en-US" dirty="0" smtClean="0"/>
              <a:t>Fission: nuclei "fizz" apart.</a:t>
            </a:r>
          </a:p>
          <a:p>
            <a:r>
              <a:rPr lang="en-US" dirty="0" smtClean="0"/>
              <a:t>Fusion: nuclei fuse together.</a:t>
            </a:r>
          </a:p>
          <a:p>
            <a:r>
              <a:rPr lang="en-US" dirty="0" smtClean="0"/>
              <a:t>Each releases energy</a:t>
            </a:r>
          </a:p>
        </p:txBody>
      </p:sp>
      <p:sp>
        <p:nvSpPr>
          <p:cNvPr id="6" name="Footer Placeholder 5"/>
          <p:cNvSpPr>
            <a:spLocks noGrp="1"/>
          </p:cNvSpPr>
          <p:nvPr>
            <p:ph type="ftr" sz="quarter" idx="10"/>
          </p:nvPr>
        </p:nvSpPr>
        <p:spPr/>
        <p:txBody>
          <a:bodyPr/>
          <a:lstStyle/>
          <a:p>
            <a:r>
              <a:rPr lang="en-GB" dirty="0" smtClean="0"/>
              <a:t>© 2015 Pearson Education, Inc.</a:t>
            </a:r>
            <a:endParaRPr lang="en-GB" dirty="0"/>
          </a:p>
        </p:txBody>
      </p:sp>
      <p:pic>
        <p:nvPicPr>
          <p:cNvPr id="5" name="Picture 4" descr="34_18_Figure.jpg"/>
          <p:cNvPicPr>
            <a:picLocks noChangeAspect="1"/>
          </p:cNvPicPr>
          <p:nvPr/>
        </p:nvPicPr>
        <p:blipFill rotWithShape="1">
          <a:blip r:embed="rId2">
            <a:extLst>
              <a:ext uri="{28A0092B-C50C-407E-A947-70E740481C1C}">
                <a14:useLocalDpi xmlns:a14="http://schemas.microsoft.com/office/drawing/2010/main" val="0"/>
              </a:ext>
            </a:extLst>
          </a:blip>
          <a:srcRect b="6045"/>
          <a:stretch/>
        </p:blipFill>
        <p:spPr>
          <a:xfrm>
            <a:off x="365125" y="3791679"/>
            <a:ext cx="8601456" cy="3001234"/>
          </a:xfrm>
          <a:prstGeom prst="rect">
            <a:avLst/>
          </a:prstGeom>
        </p:spPr>
      </p:pic>
    </p:spTree>
    <p:extLst>
      <p:ext uri="{BB962C8B-B14F-4D97-AF65-F5344CB8AC3E}">
        <p14:creationId xmlns:p14="http://schemas.microsoft.com/office/powerpoint/2010/main" val="9121640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smtClean="0"/>
              <a:t>Nuclear Fusion: How stars produce energy</a:t>
            </a:r>
            <a:endParaRPr lang="en-US" dirty="0"/>
          </a:p>
        </p:txBody>
      </p:sp>
      <p:sp>
        <p:nvSpPr>
          <p:cNvPr id="45059" name="Rectangle 3"/>
          <p:cNvSpPr>
            <a:spLocks noGrp="1" noChangeArrowheads="1"/>
          </p:cNvSpPr>
          <p:nvPr>
            <p:ph idx="1"/>
          </p:nvPr>
        </p:nvSpPr>
        <p:spPr/>
        <p:txBody>
          <a:bodyPr/>
          <a:lstStyle/>
          <a:p>
            <a:endParaRPr lang="en-US" dirty="0" smtClean="0"/>
          </a:p>
          <a:p>
            <a:endParaRPr lang="en-US" dirty="0" smtClean="0"/>
          </a:p>
          <a:p>
            <a:endParaRPr lang="en-US" dirty="0" smtClean="0"/>
          </a:p>
          <a:p>
            <a:endParaRPr lang="en-US" dirty="0" smtClean="0"/>
          </a:p>
          <a:p>
            <a:endParaRPr lang="en-US" dirty="0"/>
          </a:p>
        </p:txBody>
      </p:sp>
      <p:sp>
        <p:nvSpPr>
          <p:cNvPr id="6" name="Footer Placeholder 5"/>
          <p:cNvSpPr>
            <a:spLocks noGrp="1"/>
          </p:cNvSpPr>
          <p:nvPr>
            <p:ph type="ftr" sz="quarter" idx="10"/>
          </p:nvPr>
        </p:nvSpPr>
        <p:spPr/>
        <p:txBody>
          <a:bodyPr/>
          <a:lstStyle/>
          <a:p>
            <a:r>
              <a:rPr lang="en-GB" dirty="0" smtClean="0"/>
              <a:t>© 2015 Pearson Education, Inc.</a:t>
            </a:r>
            <a:endParaRPr lang="en-GB" dirty="0"/>
          </a:p>
        </p:txBody>
      </p:sp>
      <p:sp>
        <p:nvSpPr>
          <p:cNvPr id="8" name="Rectangle 1027"/>
          <p:cNvSpPr txBox="1">
            <a:spLocks noChangeArrowheads="1"/>
          </p:cNvSpPr>
          <p:nvPr/>
        </p:nvSpPr>
        <p:spPr bwMode="auto">
          <a:xfrm>
            <a:off x="457200" y="1194346"/>
            <a:ext cx="8229600" cy="4653915"/>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2E4499"/>
              </a:buClr>
              <a:buChar char="•"/>
              <a:defRPr sz="2800">
                <a:solidFill>
                  <a:srgbClr val="000000"/>
                </a:solidFill>
                <a:latin typeface="+mn-lt"/>
                <a:ea typeface="+mn-ea"/>
                <a:cs typeface="+mn-cs"/>
              </a:defRPr>
            </a:lvl1pPr>
            <a:lvl2pPr marL="800100" indent="-342900" algn="l" rtl="0" fontAlgn="base">
              <a:spcBef>
                <a:spcPct val="20000"/>
              </a:spcBef>
              <a:spcAft>
                <a:spcPct val="0"/>
              </a:spcAft>
              <a:buClr>
                <a:srgbClr val="2E4499"/>
              </a:buClr>
              <a:buChar char="–"/>
              <a:tabLst/>
              <a:defRPr sz="2800">
                <a:solidFill>
                  <a:srgbClr val="000000"/>
                </a:solidFill>
                <a:latin typeface="+mn-lt"/>
                <a:ea typeface="+mn-ea"/>
              </a:defRPr>
            </a:lvl2pPr>
            <a:lvl3pPr marL="1143000" indent="-228600" algn="l" rtl="0" fontAlgn="base">
              <a:spcBef>
                <a:spcPct val="20000"/>
              </a:spcBef>
              <a:spcAft>
                <a:spcPct val="0"/>
              </a:spcAft>
              <a:buClr>
                <a:srgbClr val="2E4499"/>
              </a:buClr>
              <a:buChar char="•"/>
              <a:defRPr sz="2400">
                <a:solidFill>
                  <a:srgbClr val="000000"/>
                </a:solidFill>
                <a:latin typeface="+mn-lt"/>
                <a:ea typeface="+mn-ea"/>
              </a:defRPr>
            </a:lvl3pPr>
            <a:lvl4pPr marL="1600200" indent="-228600" algn="l" rtl="0" fontAlgn="base">
              <a:spcBef>
                <a:spcPct val="20000"/>
              </a:spcBef>
              <a:spcAft>
                <a:spcPct val="0"/>
              </a:spcAft>
              <a:buClr>
                <a:srgbClr val="2E4499"/>
              </a:buClr>
              <a:buChar char="–"/>
              <a:defRPr sz="2000">
                <a:solidFill>
                  <a:srgbClr val="000000"/>
                </a:solidFill>
                <a:latin typeface="+mn-lt"/>
                <a:ea typeface="+mn-ea"/>
              </a:defRPr>
            </a:lvl4pPr>
            <a:lvl5pPr marL="2057400" indent="-228600" algn="l" rtl="0" fontAlgn="base">
              <a:spcBef>
                <a:spcPct val="20000"/>
              </a:spcBef>
              <a:spcAft>
                <a:spcPct val="0"/>
              </a:spcAft>
              <a:buClr>
                <a:srgbClr val="2E4499"/>
              </a:buClr>
              <a:buChar char="»"/>
              <a:defRPr sz="2000">
                <a:solidFill>
                  <a:srgbClr val="000000"/>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en-US" kern="0" dirty="0" smtClean="0"/>
              <a:t>Inside of stars the temperature is so great that atoms of hydrogen start fusing together producing atoms of helium. This fusion is called thermonuclear fusion</a:t>
            </a:r>
          </a:p>
          <a:p>
            <a:pPr eaLnBrk="1" hangingPunct="1"/>
            <a:r>
              <a:rPr lang="en-US" kern="0" dirty="0" smtClean="0"/>
              <a:t>This fusion releases a lot of energy. Most energy is kinetic energy od fragments and once fragments are stopped, this energy is turned into the heat.</a:t>
            </a:r>
          </a:p>
          <a:p>
            <a:pPr eaLnBrk="1" hangingPunct="1"/>
            <a:r>
              <a:rPr lang="en-US" kern="0" dirty="0" smtClean="0"/>
              <a:t>Every second 657 million tons of hydrogen is fused into 653 million tons of helium in the Sun.</a:t>
            </a:r>
          </a:p>
          <a:p>
            <a:pPr eaLnBrk="1" hangingPunct="1"/>
            <a:r>
              <a:rPr lang="en-US" kern="0" dirty="0" smtClean="0"/>
              <a:t>The “missing” 4 million tons of mass convert into energy</a:t>
            </a:r>
          </a:p>
        </p:txBody>
      </p:sp>
    </p:spTree>
    <p:extLst>
      <p:ext uri="{BB962C8B-B14F-4D97-AF65-F5344CB8AC3E}">
        <p14:creationId xmlns:p14="http://schemas.microsoft.com/office/powerpoint/2010/main" val="5852157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dirty="0" smtClean="0"/>
              <a:t>Environmental Radiation</a:t>
            </a:r>
            <a:endParaRPr lang="en-US" dirty="0"/>
          </a:p>
        </p:txBody>
      </p:sp>
      <p:sp>
        <p:nvSpPr>
          <p:cNvPr id="33795" name="Rectangle 3"/>
          <p:cNvSpPr>
            <a:spLocks noGrp="1" noChangeArrowheads="1"/>
          </p:cNvSpPr>
          <p:nvPr>
            <p:ph idx="1"/>
          </p:nvPr>
        </p:nvSpPr>
        <p:spPr>
          <a:xfrm>
            <a:off x="336325" y="1576978"/>
            <a:ext cx="8229600" cy="4653915"/>
          </a:xfrm>
        </p:spPr>
        <p:txBody>
          <a:bodyPr/>
          <a:lstStyle/>
          <a:p>
            <a:r>
              <a:rPr lang="en-US" dirty="0" smtClean="0"/>
              <a:t>Radon, a common environmental hazard. It is an inert gas from uranium deposits</a:t>
            </a:r>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smtClean="0"/>
          </a:p>
          <a:p>
            <a:pPr marL="0" indent="0">
              <a:buNone/>
            </a:pPr>
            <a:r>
              <a:rPr lang="en-US" dirty="0" smtClean="0"/>
              <a:t/>
            </a:r>
            <a:br>
              <a:rPr lang="en-US" dirty="0" smtClean="0"/>
            </a:br>
            <a:endParaRPr lang="en-US" dirty="0" smtClean="0"/>
          </a:p>
          <a:p>
            <a:pPr lvl="1"/>
            <a:r>
              <a:rPr lang="en-US" dirty="0" smtClean="0"/>
              <a:t>Most radiation from natural background</a:t>
            </a:r>
          </a:p>
          <a:p>
            <a:pPr lvl="1"/>
            <a:r>
              <a:rPr lang="en-US" dirty="0" smtClean="0"/>
              <a:t>About 1/5 from nonnatural sources</a:t>
            </a:r>
            <a:endParaRPr lang="en-US" dirty="0"/>
          </a:p>
        </p:txBody>
      </p:sp>
      <p:sp>
        <p:nvSpPr>
          <p:cNvPr id="4" name="Footer Placeholder 3"/>
          <p:cNvSpPr>
            <a:spLocks noGrp="1"/>
          </p:cNvSpPr>
          <p:nvPr>
            <p:ph type="ftr" sz="quarter" idx="10"/>
          </p:nvPr>
        </p:nvSpPr>
        <p:spPr/>
        <p:txBody>
          <a:bodyPr/>
          <a:lstStyle/>
          <a:p>
            <a:r>
              <a:rPr lang="en-GB" dirty="0" smtClean="0"/>
              <a:t>© 2015 Pearson Education, Inc.</a:t>
            </a:r>
            <a:endParaRPr lang="en-GB" dirty="0"/>
          </a:p>
        </p:txBody>
      </p:sp>
      <p:pic>
        <p:nvPicPr>
          <p:cNvPr id="5" name="Picture 4" descr="33_06_Figure.jpg"/>
          <p:cNvPicPr>
            <a:picLocks noChangeAspect="1"/>
          </p:cNvPicPr>
          <p:nvPr/>
        </p:nvPicPr>
        <p:blipFill rotWithShape="1">
          <a:blip r:embed="rId2">
            <a:extLst>
              <a:ext uri="{28A0092B-C50C-407E-A947-70E740481C1C}">
                <a14:useLocalDpi xmlns:a14="http://schemas.microsoft.com/office/drawing/2010/main" val="0"/>
              </a:ext>
            </a:extLst>
          </a:blip>
          <a:srcRect b="4811"/>
          <a:stretch/>
        </p:blipFill>
        <p:spPr>
          <a:xfrm>
            <a:off x="767727" y="3086241"/>
            <a:ext cx="4415382" cy="1825922"/>
          </a:xfrm>
          <a:prstGeom prst="rect">
            <a:avLst/>
          </a:prstGeom>
        </p:spPr>
      </p:pic>
      <p:pic>
        <p:nvPicPr>
          <p:cNvPr id="6" name="Picture 5" descr="33_07_Figur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536" y="2499789"/>
            <a:ext cx="2326120" cy="2840426"/>
          </a:xfrm>
          <a:prstGeom prst="rect">
            <a:avLst/>
          </a:prstGeom>
        </p:spPr>
      </p:pic>
    </p:spTree>
    <p:extLst>
      <p:ext uri="{BB962C8B-B14F-4D97-AF65-F5344CB8AC3E}">
        <p14:creationId xmlns:p14="http://schemas.microsoft.com/office/powerpoint/2010/main" val="13668903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smtClean="0"/>
              <a:t>Nuclear Fusion</a:t>
            </a:r>
            <a:endParaRPr lang="en-US" dirty="0"/>
          </a:p>
        </p:txBody>
      </p:sp>
      <p:sp>
        <p:nvSpPr>
          <p:cNvPr id="45059" name="Rectangle 3"/>
          <p:cNvSpPr>
            <a:spLocks noGrp="1" noChangeArrowheads="1"/>
          </p:cNvSpPr>
          <p:nvPr>
            <p:ph idx="1"/>
          </p:nvPr>
        </p:nvSpPr>
        <p:spPr/>
        <p:txBody>
          <a:bodyPr/>
          <a:lstStyle/>
          <a:p>
            <a:endParaRPr lang="en-US" dirty="0" smtClean="0"/>
          </a:p>
          <a:p>
            <a:endParaRPr lang="en-US" dirty="0" smtClean="0"/>
          </a:p>
          <a:p>
            <a:endParaRPr lang="en-US" dirty="0" smtClean="0"/>
          </a:p>
          <a:p>
            <a:endParaRPr lang="en-US" dirty="0" smtClean="0"/>
          </a:p>
          <a:p>
            <a:endParaRPr lang="en-US" dirty="0"/>
          </a:p>
        </p:txBody>
      </p:sp>
      <p:sp>
        <p:nvSpPr>
          <p:cNvPr id="6" name="Footer Placeholder 5"/>
          <p:cNvSpPr>
            <a:spLocks noGrp="1"/>
          </p:cNvSpPr>
          <p:nvPr>
            <p:ph type="ftr" sz="quarter" idx="10"/>
          </p:nvPr>
        </p:nvSpPr>
        <p:spPr/>
        <p:txBody>
          <a:bodyPr/>
          <a:lstStyle/>
          <a:p>
            <a:r>
              <a:rPr lang="en-GB" dirty="0" smtClean="0"/>
              <a:t>© 2015 Pearson Education, Inc.</a:t>
            </a:r>
            <a:endParaRPr lang="en-GB" dirty="0"/>
          </a:p>
        </p:txBody>
      </p:sp>
      <p:pic>
        <p:nvPicPr>
          <p:cNvPr id="7" name="Picture 6" descr="34_19_Figure.jpg"/>
          <p:cNvPicPr>
            <a:picLocks noChangeAspect="1"/>
          </p:cNvPicPr>
          <p:nvPr/>
        </p:nvPicPr>
        <p:blipFill rotWithShape="1">
          <a:blip r:embed="rId2">
            <a:extLst>
              <a:ext uri="{28A0092B-C50C-407E-A947-70E740481C1C}">
                <a14:useLocalDpi xmlns:a14="http://schemas.microsoft.com/office/drawing/2010/main" val="0"/>
              </a:ext>
            </a:extLst>
          </a:blip>
          <a:srcRect b="3138"/>
          <a:stretch/>
        </p:blipFill>
        <p:spPr>
          <a:xfrm>
            <a:off x="843879" y="1682564"/>
            <a:ext cx="7447098" cy="4805514"/>
          </a:xfrm>
          <a:prstGeom prst="rect">
            <a:avLst/>
          </a:prstGeom>
        </p:spPr>
      </p:pic>
    </p:spTree>
    <p:extLst>
      <p:ext uri="{BB962C8B-B14F-4D97-AF65-F5344CB8AC3E}">
        <p14:creationId xmlns:p14="http://schemas.microsoft.com/office/powerpoint/2010/main" val="20034034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smtClean="0"/>
              <a:t>Nuclear Fusion</a:t>
            </a:r>
            <a:endParaRPr lang="en-US" dirty="0"/>
          </a:p>
        </p:txBody>
      </p:sp>
      <p:sp>
        <p:nvSpPr>
          <p:cNvPr id="46083" name="Rectangle 3"/>
          <p:cNvSpPr>
            <a:spLocks noGrp="1" noChangeArrowheads="1"/>
          </p:cNvSpPr>
          <p:nvPr>
            <p:ph idx="1"/>
          </p:nvPr>
        </p:nvSpPr>
        <p:spPr>
          <a:xfrm>
            <a:off x="394758" y="1672179"/>
            <a:ext cx="8229600" cy="4653915"/>
          </a:xfrm>
        </p:spPr>
        <p:txBody>
          <a:bodyPr/>
          <a:lstStyle/>
          <a:p>
            <a:r>
              <a:rPr lang="en-US" dirty="0" smtClean="0"/>
              <a:t>Fission and fusion compared</a:t>
            </a:r>
          </a:p>
          <a:p>
            <a:pPr lvl="1"/>
            <a:r>
              <a:rPr lang="en-US" dirty="0" smtClean="0"/>
              <a:t>7 times as much energy per nucleon can be produced in fusion compared to fission.</a:t>
            </a:r>
          </a:p>
        </p:txBody>
      </p:sp>
      <p:sp>
        <p:nvSpPr>
          <p:cNvPr id="6" name="Footer Placeholder 5"/>
          <p:cNvSpPr>
            <a:spLocks noGrp="1"/>
          </p:cNvSpPr>
          <p:nvPr>
            <p:ph type="ftr" sz="quarter" idx="10"/>
          </p:nvPr>
        </p:nvSpPr>
        <p:spPr/>
        <p:txBody>
          <a:bodyPr/>
          <a:lstStyle/>
          <a:p>
            <a:r>
              <a:rPr lang="en-GB" dirty="0" smtClean="0"/>
              <a:t>© 2015 Pearson Education, Inc.</a:t>
            </a:r>
            <a:endParaRPr lang="en-GB" dirty="0"/>
          </a:p>
        </p:txBody>
      </p:sp>
      <p:pic>
        <p:nvPicPr>
          <p:cNvPr id="7" name="Picture 6" descr="34_18_Figure.jpg"/>
          <p:cNvPicPr>
            <a:picLocks noChangeAspect="1"/>
          </p:cNvPicPr>
          <p:nvPr/>
        </p:nvPicPr>
        <p:blipFill rotWithShape="1">
          <a:blip r:embed="rId2">
            <a:extLst>
              <a:ext uri="{28A0092B-C50C-407E-A947-70E740481C1C}">
                <a14:useLocalDpi xmlns:a14="http://schemas.microsoft.com/office/drawing/2010/main" val="0"/>
              </a:ext>
            </a:extLst>
          </a:blip>
          <a:srcRect b="5820"/>
          <a:stretch/>
        </p:blipFill>
        <p:spPr>
          <a:xfrm>
            <a:off x="510498" y="3488256"/>
            <a:ext cx="8113860" cy="2837838"/>
          </a:xfrm>
          <a:prstGeom prst="rect">
            <a:avLst/>
          </a:prstGeom>
        </p:spPr>
      </p:pic>
    </p:spTree>
    <p:extLst>
      <p:ext uri="{BB962C8B-B14F-4D97-AF65-F5344CB8AC3E}">
        <p14:creationId xmlns:p14="http://schemas.microsoft.com/office/powerpoint/2010/main" val="8059685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smtClean="0"/>
              <a:t>Nuclear Fusion</a:t>
            </a:r>
            <a:endParaRPr lang="en-US" dirty="0"/>
          </a:p>
        </p:txBody>
      </p:sp>
      <p:sp>
        <p:nvSpPr>
          <p:cNvPr id="47107" name="Rectangle 3"/>
          <p:cNvSpPr>
            <a:spLocks noGrp="1" noChangeArrowheads="1"/>
          </p:cNvSpPr>
          <p:nvPr>
            <p:ph idx="1"/>
          </p:nvPr>
        </p:nvSpPr>
        <p:spPr/>
        <p:txBody>
          <a:bodyPr/>
          <a:lstStyle/>
          <a:p>
            <a:r>
              <a:rPr lang="en-US" dirty="0" smtClean="0"/>
              <a:t>Typical fusion reactions:</a:t>
            </a:r>
          </a:p>
        </p:txBody>
      </p:sp>
      <p:sp>
        <p:nvSpPr>
          <p:cNvPr id="6" name="Footer Placeholder 5"/>
          <p:cNvSpPr>
            <a:spLocks noGrp="1"/>
          </p:cNvSpPr>
          <p:nvPr>
            <p:ph type="ftr" sz="quarter" idx="10"/>
          </p:nvPr>
        </p:nvSpPr>
        <p:spPr/>
        <p:txBody>
          <a:bodyPr/>
          <a:lstStyle/>
          <a:p>
            <a:r>
              <a:rPr lang="en-GB" dirty="0" smtClean="0"/>
              <a:t>© 2015 Pearson Education, Inc.</a:t>
            </a:r>
            <a:endParaRPr lang="en-GB" dirty="0"/>
          </a:p>
        </p:txBody>
      </p:sp>
      <p:pic>
        <p:nvPicPr>
          <p:cNvPr id="7" name="Picture 6" descr="34_21_Figure.jpg"/>
          <p:cNvPicPr>
            <a:picLocks noChangeAspect="1"/>
          </p:cNvPicPr>
          <p:nvPr/>
        </p:nvPicPr>
        <p:blipFill rotWithShape="1">
          <a:blip r:embed="rId2">
            <a:extLst>
              <a:ext uri="{28A0092B-C50C-407E-A947-70E740481C1C}">
                <a14:useLocalDpi xmlns:a14="http://schemas.microsoft.com/office/drawing/2010/main" val="0"/>
              </a:ext>
            </a:extLst>
          </a:blip>
          <a:srcRect b="4255"/>
          <a:stretch/>
        </p:blipFill>
        <p:spPr>
          <a:xfrm>
            <a:off x="691833" y="2671906"/>
            <a:ext cx="7751190" cy="3708046"/>
          </a:xfrm>
          <a:prstGeom prst="rect">
            <a:avLst/>
          </a:prstGeom>
        </p:spPr>
      </p:pic>
    </p:spTree>
    <p:extLst>
      <p:ext uri="{BB962C8B-B14F-4D97-AF65-F5344CB8AC3E}">
        <p14:creationId xmlns:p14="http://schemas.microsoft.com/office/powerpoint/2010/main" val="17341590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030" descr="16_38Figure-F"/>
          <p:cNvPicPr>
            <a:picLocks noChangeAspect="1" noChangeArrowheads="1"/>
          </p:cNvPicPr>
          <p:nvPr/>
        </p:nvPicPr>
        <p:blipFill>
          <a:blip r:embed="rId2">
            <a:extLst>
              <a:ext uri="{28A0092B-C50C-407E-A947-70E740481C1C}">
                <a14:useLocalDpi xmlns:a14="http://schemas.microsoft.com/office/drawing/2010/main" val="0"/>
              </a:ext>
            </a:extLst>
          </a:blip>
          <a:srcRect b="5908"/>
          <a:stretch>
            <a:fillRect/>
          </a:stretch>
        </p:blipFill>
        <p:spPr bwMode="auto">
          <a:xfrm>
            <a:off x="5791083" y="3510932"/>
            <a:ext cx="3072304" cy="29795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2227" name="Rectangle 1026"/>
          <p:cNvSpPr>
            <a:spLocks noGrp="1" noChangeArrowheads="1"/>
          </p:cNvSpPr>
          <p:nvPr>
            <p:ph type="title"/>
          </p:nvPr>
        </p:nvSpPr>
        <p:spPr/>
        <p:txBody>
          <a:bodyPr/>
          <a:lstStyle/>
          <a:p>
            <a:r>
              <a:rPr lang="en-US" dirty="0" smtClean="0"/>
              <a:t>Controlling Fusion</a:t>
            </a:r>
            <a:endParaRPr lang="en-US" dirty="0"/>
          </a:p>
        </p:txBody>
      </p:sp>
      <p:sp>
        <p:nvSpPr>
          <p:cNvPr id="52228" name="Rectangle 1027"/>
          <p:cNvSpPr>
            <a:spLocks noGrp="1" noChangeArrowheads="1"/>
          </p:cNvSpPr>
          <p:nvPr>
            <p:ph idx="1"/>
          </p:nvPr>
        </p:nvSpPr>
        <p:spPr/>
        <p:txBody>
          <a:bodyPr/>
          <a:lstStyle/>
          <a:p>
            <a:r>
              <a:rPr lang="en-US" dirty="0" smtClean="0"/>
              <a:t>Carrying out fusion is more difficult than thought when fission succeeded.</a:t>
            </a:r>
          </a:p>
          <a:p>
            <a:pPr lvl="1"/>
            <a:r>
              <a:rPr lang="en-US" dirty="0" smtClean="0"/>
              <a:t>Plasma reactors have not been successful.</a:t>
            </a:r>
          </a:p>
          <a:p>
            <a:pPr lvl="1"/>
            <a:r>
              <a:rPr lang="en-US" dirty="0" smtClean="0"/>
              <a:t>Other schemes, including </a:t>
            </a:r>
            <a:br>
              <a:rPr lang="en-US" dirty="0" smtClean="0"/>
            </a:br>
            <a:r>
              <a:rPr lang="en-US" dirty="0" smtClean="0"/>
              <a:t>lasers, are being considered.</a:t>
            </a:r>
          </a:p>
          <a:p>
            <a:pPr lvl="1"/>
            <a:r>
              <a:rPr lang="en-US" dirty="0" smtClean="0"/>
              <a:t>Deuterium pellets rhythmically</a:t>
            </a:r>
            <a:br>
              <a:rPr lang="en-US" dirty="0" smtClean="0"/>
            </a:br>
            <a:r>
              <a:rPr lang="en-US" dirty="0" smtClean="0"/>
              <a:t>dropped into synchronized</a:t>
            </a:r>
            <a:br>
              <a:rPr lang="en-US" dirty="0" smtClean="0"/>
            </a:br>
            <a:r>
              <a:rPr lang="en-US" dirty="0" smtClean="0"/>
              <a:t>laser crossfire; heat used</a:t>
            </a:r>
            <a:br>
              <a:rPr lang="en-US" dirty="0" smtClean="0"/>
            </a:br>
            <a:r>
              <a:rPr lang="en-US" dirty="0" smtClean="0"/>
              <a:t>to produce steam:</a:t>
            </a:r>
          </a:p>
        </p:txBody>
      </p:sp>
      <p:sp>
        <p:nvSpPr>
          <p:cNvPr id="6" name="Footer Placeholder 5"/>
          <p:cNvSpPr>
            <a:spLocks noGrp="1"/>
          </p:cNvSpPr>
          <p:nvPr>
            <p:ph type="ftr" sz="quarter" idx="10"/>
          </p:nvPr>
        </p:nvSpPr>
        <p:spPr/>
        <p:txBody>
          <a:bodyPr/>
          <a:lstStyle/>
          <a:p>
            <a:r>
              <a:rPr lang="en-GB" dirty="0" smtClean="0"/>
              <a:t>© 2015 Pearson Education, Inc.</a:t>
            </a:r>
            <a:endParaRPr lang="en-GB" dirty="0"/>
          </a:p>
        </p:txBody>
      </p:sp>
    </p:spTree>
    <p:extLst>
      <p:ext uri="{BB962C8B-B14F-4D97-AF65-F5344CB8AC3E}">
        <p14:creationId xmlns:p14="http://schemas.microsoft.com/office/powerpoint/2010/main" val="4891665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smtClean="0"/>
              <a:t>Environmental Radiation</a:t>
            </a:r>
            <a:endParaRPr lang="en-US" dirty="0"/>
          </a:p>
        </p:txBody>
      </p:sp>
      <p:sp>
        <p:nvSpPr>
          <p:cNvPr id="35843" name="Rectangle 3"/>
          <p:cNvSpPr>
            <a:spLocks noGrp="1" noChangeArrowheads="1"/>
          </p:cNvSpPr>
          <p:nvPr>
            <p:ph idx="1"/>
          </p:nvPr>
        </p:nvSpPr>
        <p:spPr>
          <a:xfrm>
            <a:off x="365124" y="1957254"/>
            <a:ext cx="8455347" cy="4653915"/>
          </a:xfrm>
        </p:spPr>
        <p:txBody>
          <a:bodyPr/>
          <a:lstStyle/>
          <a:p>
            <a:pPr marL="0" indent="0">
              <a:buNone/>
              <a:tabLst>
                <a:tab pos="4802188" algn="l"/>
                <a:tab pos="4919663" algn="l"/>
              </a:tabLst>
            </a:pPr>
            <a:r>
              <a:rPr lang="en-US" dirty="0" smtClean="0"/>
              <a:t>Source received annually	Typical dose (</a:t>
            </a:r>
            <a:r>
              <a:rPr lang="en-US" dirty="0" err="1" smtClean="0"/>
              <a:t>mrem</a:t>
            </a:r>
            <a:r>
              <a:rPr lang="en-US" dirty="0" smtClean="0"/>
              <a:t>=1/1000th of 1 rem)</a:t>
            </a:r>
          </a:p>
          <a:p>
            <a:pPr marL="0" indent="0">
              <a:buNone/>
            </a:pPr>
            <a:r>
              <a:rPr lang="en-US" b="1" u="sng" dirty="0" smtClean="0"/>
              <a:t>Natural origin</a:t>
            </a:r>
          </a:p>
          <a:p>
            <a:pPr marL="0" indent="0">
              <a:buNone/>
              <a:tabLst>
                <a:tab pos="5661025" algn="l"/>
              </a:tabLst>
            </a:pPr>
            <a:r>
              <a:rPr lang="en-US" dirty="0" smtClean="0"/>
              <a:t>Cosmic radiation	26</a:t>
            </a:r>
          </a:p>
          <a:p>
            <a:pPr marL="0" indent="0">
              <a:buNone/>
              <a:tabLst>
                <a:tab pos="5661025" algn="l"/>
              </a:tabLst>
            </a:pPr>
            <a:r>
              <a:rPr lang="en-US" dirty="0" smtClean="0"/>
              <a:t>Ground	33</a:t>
            </a:r>
          </a:p>
          <a:p>
            <a:pPr marL="0" indent="0">
              <a:buNone/>
              <a:tabLst>
                <a:tab pos="5483225" algn="l"/>
              </a:tabLst>
            </a:pPr>
            <a:r>
              <a:rPr lang="en-US" dirty="0" smtClean="0"/>
              <a:t>Air (Radon-222)	198</a:t>
            </a:r>
          </a:p>
          <a:p>
            <a:pPr marL="0" indent="0">
              <a:buNone/>
              <a:tabLst>
                <a:tab pos="5661025" algn="l"/>
              </a:tabLst>
            </a:pPr>
            <a:r>
              <a:rPr lang="en-US" dirty="0" smtClean="0"/>
              <a:t>Human tissues (K-40; Ra-226)	35</a:t>
            </a:r>
          </a:p>
          <a:p>
            <a:pPr marL="0" indent="0">
              <a:buNone/>
            </a:pPr>
            <a:endParaRPr lang="en-US" dirty="0"/>
          </a:p>
        </p:txBody>
      </p:sp>
      <p:sp>
        <p:nvSpPr>
          <p:cNvPr id="4" name="Footer Placeholder 3"/>
          <p:cNvSpPr>
            <a:spLocks noGrp="1"/>
          </p:cNvSpPr>
          <p:nvPr>
            <p:ph type="ftr" sz="quarter" idx="10"/>
          </p:nvPr>
        </p:nvSpPr>
        <p:spPr/>
        <p:txBody>
          <a:bodyPr/>
          <a:lstStyle/>
          <a:p>
            <a:r>
              <a:rPr lang="en-GB" dirty="0" smtClean="0"/>
              <a:t>© 2015 Pearson Education, Inc.</a:t>
            </a:r>
            <a:endParaRPr lang="en-GB" dirty="0"/>
          </a:p>
        </p:txBody>
      </p:sp>
    </p:spTree>
    <p:extLst>
      <p:ext uri="{BB962C8B-B14F-4D97-AF65-F5344CB8AC3E}">
        <p14:creationId xmlns:p14="http://schemas.microsoft.com/office/powerpoint/2010/main" val="9237299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smtClean="0"/>
              <a:t>The Atomic Nucleus and the Strong Force</a:t>
            </a:r>
            <a:endParaRPr lang="en-US" dirty="0"/>
          </a:p>
        </p:txBody>
      </p:sp>
      <p:sp>
        <p:nvSpPr>
          <p:cNvPr id="38915" name="Rectangle 3"/>
          <p:cNvSpPr>
            <a:spLocks noGrp="1" noChangeArrowheads="1"/>
          </p:cNvSpPr>
          <p:nvPr>
            <p:ph idx="1"/>
          </p:nvPr>
        </p:nvSpPr>
        <p:spPr/>
        <p:txBody>
          <a:bodyPr/>
          <a:lstStyle/>
          <a:p>
            <a:r>
              <a:rPr lang="en-US" dirty="0" smtClean="0"/>
              <a:t>The strong force holds nucleons together.</a:t>
            </a:r>
          </a:p>
        </p:txBody>
      </p:sp>
      <p:sp>
        <p:nvSpPr>
          <p:cNvPr id="4" name="Footer Placeholder 3"/>
          <p:cNvSpPr>
            <a:spLocks noGrp="1"/>
          </p:cNvSpPr>
          <p:nvPr>
            <p:ph type="ftr" sz="quarter" idx="10"/>
          </p:nvPr>
        </p:nvSpPr>
        <p:spPr/>
        <p:txBody>
          <a:bodyPr/>
          <a:lstStyle/>
          <a:p>
            <a:r>
              <a:rPr lang="en-GB" dirty="0" smtClean="0"/>
              <a:t>© 2015 Pearson Education, Inc.</a:t>
            </a:r>
            <a:endParaRPr lang="en-GB" dirty="0"/>
          </a:p>
        </p:txBody>
      </p:sp>
      <p:pic>
        <p:nvPicPr>
          <p:cNvPr id="5" name="Picture 4" descr="33_12_Figure.jpg"/>
          <p:cNvPicPr>
            <a:picLocks noChangeAspect="1"/>
          </p:cNvPicPr>
          <p:nvPr/>
        </p:nvPicPr>
        <p:blipFill rotWithShape="1">
          <a:blip r:embed="rId2">
            <a:extLst>
              <a:ext uri="{28A0092B-C50C-407E-A947-70E740481C1C}">
                <a14:useLocalDpi xmlns:a14="http://schemas.microsoft.com/office/drawing/2010/main" val="0"/>
              </a:ext>
            </a:extLst>
          </a:blip>
          <a:srcRect b="5992"/>
          <a:stretch/>
        </p:blipFill>
        <p:spPr>
          <a:xfrm>
            <a:off x="745496" y="2834252"/>
            <a:ext cx="7643864" cy="2592196"/>
          </a:xfrm>
          <a:prstGeom prst="rect">
            <a:avLst/>
          </a:prstGeom>
        </p:spPr>
      </p:pic>
    </p:spTree>
    <p:extLst>
      <p:ext uri="{BB962C8B-B14F-4D97-AF65-F5344CB8AC3E}">
        <p14:creationId xmlns:p14="http://schemas.microsoft.com/office/powerpoint/2010/main" val="8617138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33_13_Figure.jpg"/>
          <p:cNvPicPr>
            <a:picLocks noChangeAspect="1"/>
          </p:cNvPicPr>
          <p:nvPr/>
        </p:nvPicPr>
        <p:blipFill rotWithShape="1">
          <a:blip r:embed="rId2">
            <a:extLst>
              <a:ext uri="{28A0092B-C50C-407E-A947-70E740481C1C}">
                <a14:useLocalDpi xmlns:a14="http://schemas.microsoft.com/office/drawing/2010/main" val="0"/>
              </a:ext>
            </a:extLst>
          </a:blip>
          <a:srcRect b="3301"/>
          <a:stretch/>
        </p:blipFill>
        <p:spPr>
          <a:xfrm>
            <a:off x="1425231" y="2648449"/>
            <a:ext cx="6284394" cy="3914942"/>
          </a:xfrm>
          <a:prstGeom prst="rect">
            <a:avLst/>
          </a:prstGeom>
        </p:spPr>
      </p:pic>
      <p:sp>
        <p:nvSpPr>
          <p:cNvPr id="39940" name="Rectangle 2"/>
          <p:cNvSpPr>
            <a:spLocks noGrp="1" noChangeArrowheads="1"/>
          </p:cNvSpPr>
          <p:nvPr>
            <p:ph type="title"/>
          </p:nvPr>
        </p:nvSpPr>
        <p:spPr/>
        <p:txBody>
          <a:bodyPr/>
          <a:lstStyle/>
          <a:p>
            <a:r>
              <a:rPr lang="en-US" dirty="0" smtClean="0"/>
              <a:t>The Atomic Nucleus and the Strong Force</a:t>
            </a:r>
            <a:endParaRPr lang="en-US" dirty="0"/>
          </a:p>
        </p:txBody>
      </p:sp>
      <p:sp>
        <p:nvSpPr>
          <p:cNvPr id="39939" name="Rectangle 3"/>
          <p:cNvSpPr>
            <a:spLocks noGrp="1" noChangeArrowheads="1"/>
          </p:cNvSpPr>
          <p:nvPr>
            <p:ph idx="1"/>
          </p:nvPr>
        </p:nvSpPr>
        <p:spPr>
          <a:xfrm>
            <a:off x="271525" y="1460454"/>
            <a:ext cx="8229600" cy="4653915"/>
          </a:xfrm>
        </p:spPr>
        <p:txBody>
          <a:bodyPr/>
          <a:lstStyle/>
          <a:p>
            <a:r>
              <a:rPr lang="en-US" dirty="0" smtClean="0"/>
              <a:t>The strong force is more effective with smaller nuclei. Large nuclei are easier to decay</a:t>
            </a:r>
          </a:p>
        </p:txBody>
      </p:sp>
      <p:sp>
        <p:nvSpPr>
          <p:cNvPr id="4" name="Footer Placeholder 3"/>
          <p:cNvSpPr>
            <a:spLocks noGrp="1"/>
          </p:cNvSpPr>
          <p:nvPr>
            <p:ph type="ftr" sz="quarter" idx="10"/>
          </p:nvPr>
        </p:nvSpPr>
        <p:spPr/>
        <p:txBody>
          <a:bodyPr/>
          <a:lstStyle/>
          <a:p>
            <a:r>
              <a:rPr lang="en-GB" dirty="0" smtClean="0"/>
              <a:t>© 2015 Pearson Education, Inc.</a:t>
            </a:r>
            <a:endParaRPr lang="en-GB" dirty="0"/>
          </a:p>
        </p:txBody>
      </p:sp>
    </p:spTree>
    <p:extLst>
      <p:ext uri="{BB962C8B-B14F-4D97-AF65-F5344CB8AC3E}">
        <p14:creationId xmlns:p14="http://schemas.microsoft.com/office/powerpoint/2010/main" val="1948607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33_13_Figure.jpg"/>
          <p:cNvPicPr>
            <a:picLocks noChangeAspect="1"/>
          </p:cNvPicPr>
          <p:nvPr/>
        </p:nvPicPr>
        <p:blipFill rotWithShape="1">
          <a:blip r:embed="rId2">
            <a:extLst>
              <a:ext uri="{28A0092B-C50C-407E-A947-70E740481C1C}">
                <a14:useLocalDpi xmlns:a14="http://schemas.microsoft.com/office/drawing/2010/main" val="0"/>
              </a:ext>
            </a:extLst>
          </a:blip>
          <a:srcRect b="3301"/>
          <a:stretch/>
        </p:blipFill>
        <p:spPr>
          <a:xfrm>
            <a:off x="2433599" y="3398512"/>
            <a:ext cx="5304825" cy="3304707"/>
          </a:xfrm>
          <a:prstGeom prst="rect">
            <a:avLst/>
          </a:prstGeom>
        </p:spPr>
      </p:pic>
      <p:sp>
        <p:nvSpPr>
          <p:cNvPr id="39940" name="Rectangle 2"/>
          <p:cNvSpPr>
            <a:spLocks noGrp="1" noChangeArrowheads="1"/>
          </p:cNvSpPr>
          <p:nvPr>
            <p:ph type="title"/>
          </p:nvPr>
        </p:nvSpPr>
        <p:spPr/>
        <p:txBody>
          <a:bodyPr/>
          <a:lstStyle/>
          <a:p>
            <a:r>
              <a:rPr lang="en-US" dirty="0" smtClean="0"/>
              <a:t>The Atomic Nucleus and the Strong Force</a:t>
            </a:r>
            <a:endParaRPr lang="en-US" dirty="0"/>
          </a:p>
        </p:txBody>
      </p:sp>
      <p:sp>
        <p:nvSpPr>
          <p:cNvPr id="39939" name="Rectangle 3"/>
          <p:cNvSpPr>
            <a:spLocks noGrp="1" noChangeArrowheads="1"/>
          </p:cNvSpPr>
          <p:nvPr>
            <p:ph idx="1"/>
          </p:nvPr>
        </p:nvSpPr>
        <p:spPr>
          <a:xfrm>
            <a:off x="271525" y="1460454"/>
            <a:ext cx="8229600" cy="4653915"/>
          </a:xfrm>
        </p:spPr>
        <p:txBody>
          <a:bodyPr/>
          <a:lstStyle/>
          <a:p>
            <a:r>
              <a:rPr lang="en-US" dirty="0" smtClean="0"/>
              <a:t>For large nuclei, more neutrons that protons are needed to compensate the electromagnetic repulsion of protons </a:t>
            </a:r>
          </a:p>
          <a:p>
            <a:r>
              <a:rPr lang="en-US" dirty="0" smtClean="0"/>
              <a:t>Neutrons are the “cement” of atomic nuclei that bonds nucleons together</a:t>
            </a:r>
          </a:p>
        </p:txBody>
      </p:sp>
      <p:sp>
        <p:nvSpPr>
          <p:cNvPr id="4" name="Footer Placeholder 3"/>
          <p:cNvSpPr>
            <a:spLocks noGrp="1"/>
          </p:cNvSpPr>
          <p:nvPr>
            <p:ph type="ftr" sz="quarter" idx="10"/>
          </p:nvPr>
        </p:nvSpPr>
        <p:spPr/>
        <p:txBody>
          <a:bodyPr/>
          <a:lstStyle/>
          <a:p>
            <a:r>
              <a:rPr lang="en-GB" dirty="0" smtClean="0"/>
              <a:t>© 2015 Pearson Education, Inc.</a:t>
            </a:r>
            <a:endParaRPr lang="en-GB" dirty="0"/>
          </a:p>
        </p:txBody>
      </p:sp>
    </p:spTree>
    <p:extLst>
      <p:ext uri="{BB962C8B-B14F-4D97-AF65-F5344CB8AC3E}">
        <p14:creationId xmlns:p14="http://schemas.microsoft.com/office/powerpoint/2010/main" val="15728725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smtClean="0"/>
              <a:t>The Atomic Nucleus and the Strong Force</a:t>
            </a:r>
            <a:endParaRPr lang="en-US" dirty="0"/>
          </a:p>
        </p:txBody>
      </p:sp>
      <p:sp>
        <p:nvSpPr>
          <p:cNvPr id="40963" name="Rectangle 3"/>
          <p:cNvSpPr>
            <a:spLocks noGrp="1" noChangeArrowheads="1"/>
          </p:cNvSpPr>
          <p:nvPr>
            <p:ph idx="1"/>
          </p:nvPr>
        </p:nvSpPr>
        <p:spPr/>
        <p:txBody>
          <a:bodyPr/>
          <a:lstStyle/>
          <a:p>
            <a:r>
              <a:rPr lang="en-US" dirty="0" smtClean="0"/>
              <a:t>A lone neutron is radioactive and spontaneously transforms to a proton and an electron.</a:t>
            </a:r>
          </a:p>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endParaRPr lang="en-US" dirty="0"/>
          </a:p>
          <a:p>
            <a:pPr marL="457200" lvl="1" indent="0">
              <a:buNone/>
            </a:pPr>
            <a:endParaRPr lang="en-US" dirty="0" smtClean="0"/>
          </a:p>
          <a:p>
            <a:pPr lvl="1"/>
            <a:r>
              <a:rPr lang="en-US" dirty="0" smtClean="0"/>
              <a:t>A neutron needs protons around to keep this from happening.</a:t>
            </a:r>
            <a:endParaRPr lang="en-US" dirty="0"/>
          </a:p>
        </p:txBody>
      </p:sp>
      <p:sp>
        <p:nvSpPr>
          <p:cNvPr id="4" name="Footer Placeholder 3"/>
          <p:cNvSpPr>
            <a:spLocks noGrp="1"/>
          </p:cNvSpPr>
          <p:nvPr>
            <p:ph type="ftr" sz="quarter" idx="10"/>
          </p:nvPr>
        </p:nvSpPr>
        <p:spPr/>
        <p:txBody>
          <a:bodyPr/>
          <a:lstStyle/>
          <a:p>
            <a:r>
              <a:rPr lang="en-GB" dirty="0" smtClean="0"/>
              <a:t>© 2015 Pearson Education, Inc.</a:t>
            </a:r>
            <a:endParaRPr lang="en-GB" dirty="0"/>
          </a:p>
        </p:txBody>
      </p:sp>
      <p:pic>
        <p:nvPicPr>
          <p:cNvPr id="5" name="Picture 4" descr="33_15_FigureA.jpg"/>
          <p:cNvPicPr>
            <a:picLocks noChangeAspect="1"/>
          </p:cNvPicPr>
          <p:nvPr/>
        </p:nvPicPr>
        <p:blipFill rotWithShape="1">
          <a:blip r:embed="rId2">
            <a:extLst>
              <a:ext uri="{28A0092B-C50C-407E-A947-70E740481C1C}">
                <a14:useLocalDpi xmlns:a14="http://schemas.microsoft.com/office/drawing/2010/main" val="0"/>
              </a:ext>
            </a:extLst>
          </a:blip>
          <a:srcRect b="5167"/>
          <a:stretch/>
        </p:blipFill>
        <p:spPr>
          <a:xfrm>
            <a:off x="1532557" y="3038734"/>
            <a:ext cx="6069742" cy="2329386"/>
          </a:xfrm>
          <a:prstGeom prst="rect">
            <a:avLst/>
          </a:prstGeom>
        </p:spPr>
      </p:pic>
    </p:spTree>
    <p:extLst>
      <p:ext uri="{BB962C8B-B14F-4D97-AF65-F5344CB8AC3E}">
        <p14:creationId xmlns:p14="http://schemas.microsoft.com/office/powerpoint/2010/main" val="11189550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HA5Lect_template">
  <a:themeElements>
    <a:clrScheme name="HA5Lec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A5Lect_template">
      <a:majorFont>
        <a:latin typeface="Arial"/>
        <a:ea typeface="ＭＳ Ｐゴシック"/>
        <a:cs typeface="Arial"/>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HA5Lect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A5Lect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A5Lect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A5Lect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A5Lect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A5Lect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A5Lect_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A5Lect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A5Lect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A5Lect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A5Lect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A5Lect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gtk_01:Applications (Mac OS 9):Microsoft Office 2001:Templates:My Templates:HA5Lect_template.pot</Template>
  <TotalTime>6944</TotalTime>
  <Words>1562</Words>
  <Application>Microsoft Macintosh PowerPoint</Application>
  <PresentationFormat>On-screen Show (4:3)</PresentationFormat>
  <Paragraphs>249</Paragraphs>
  <Slides>43</Slides>
  <Notes>3</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48" baseType="lpstr">
      <vt:lpstr>ＭＳ Ｐゴシック</vt:lpstr>
      <vt:lpstr>Arial</vt:lpstr>
      <vt:lpstr>Symbol</vt:lpstr>
      <vt:lpstr>HA5Lect_template</vt:lpstr>
      <vt:lpstr>Equation</vt:lpstr>
      <vt:lpstr> The Atomic Nucleus and Radioactivity </vt:lpstr>
      <vt:lpstr>Alpha, Beta, and Gamma Rays</vt:lpstr>
      <vt:lpstr>Alpha, Beta, and Gamma Rays</vt:lpstr>
      <vt:lpstr>Environmental Radiation</vt:lpstr>
      <vt:lpstr>Environmental Radiation</vt:lpstr>
      <vt:lpstr>The Atomic Nucleus and the Strong Force</vt:lpstr>
      <vt:lpstr>The Atomic Nucleus and the Strong Force</vt:lpstr>
      <vt:lpstr>The Atomic Nucleus and the Strong Force</vt:lpstr>
      <vt:lpstr>The Atomic Nucleus and the Strong Force</vt:lpstr>
      <vt:lpstr>The Atomic Nucleus and the Strong Force</vt:lpstr>
      <vt:lpstr>Transmutation of the Elements</vt:lpstr>
      <vt:lpstr>Periodic Table of the Elements</vt:lpstr>
      <vt:lpstr>Transmutation of the Elements</vt:lpstr>
      <vt:lpstr>Transmutation of the Elements</vt:lpstr>
      <vt:lpstr>Transmutation of the Elements</vt:lpstr>
      <vt:lpstr>Radioactive Half-Life</vt:lpstr>
      <vt:lpstr>Radiometric Dating</vt:lpstr>
      <vt:lpstr>Radiometric Dating</vt:lpstr>
      <vt:lpstr>Radiometric Dating</vt:lpstr>
      <vt:lpstr>Nuclear Fission and Fusion</vt:lpstr>
      <vt:lpstr>Nuclear Fission</vt:lpstr>
      <vt:lpstr>Nuclear Fission</vt:lpstr>
      <vt:lpstr>Nuclear Fission</vt:lpstr>
      <vt:lpstr>Nuclear Fission</vt:lpstr>
      <vt:lpstr>Nuclear Fission</vt:lpstr>
      <vt:lpstr>Nuclear Fission</vt:lpstr>
      <vt:lpstr>Nuclear Fission Reactors</vt:lpstr>
      <vt:lpstr>Nuclear Fission Reactors</vt:lpstr>
      <vt:lpstr>Nuclear Fission Reactors</vt:lpstr>
      <vt:lpstr>Fission Power</vt:lpstr>
      <vt:lpstr>Fission Power</vt:lpstr>
      <vt:lpstr>Fission Power</vt:lpstr>
      <vt:lpstr>Mass–Energy Equivalence—E = mc2</vt:lpstr>
      <vt:lpstr>Mass–Energy Equivalence—E = mc2</vt:lpstr>
      <vt:lpstr>Mass–Energy Equivalence—E = mc2</vt:lpstr>
      <vt:lpstr>Mass–Energy Equivalence—E = mc2</vt:lpstr>
      <vt:lpstr>PowerPoint Presentation</vt:lpstr>
      <vt:lpstr>Nuclear Fusion</vt:lpstr>
      <vt:lpstr>Nuclear Fusion: How stars produce energy</vt:lpstr>
      <vt:lpstr>Nuclear Fusion</vt:lpstr>
      <vt:lpstr>Nuclear Fusion</vt:lpstr>
      <vt:lpstr>Nuclear Fusion</vt:lpstr>
      <vt:lpstr>Controlling Fusion</vt:lpstr>
    </vt:vector>
  </TitlesOfParts>
  <Company>뿿ˤʤ㏘뿿</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 U</dc:creator>
  <cp:lastModifiedBy>Alexey Prokudin</cp:lastModifiedBy>
  <cp:revision>364</cp:revision>
  <dcterms:created xsi:type="dcterms:W3CDTF">2007-09-26T05:29:17Z</dcterms:created>
  <dcterms:modified xsi:type="dcterms:W3CDTF">2018-01-18T20:34:34Z</dcterms:modified>
</cp:coreProperties>
</file>